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4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5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6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7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8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9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0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1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2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3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4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5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6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7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8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9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60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61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62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63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4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5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6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7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8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9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70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85" r:id="rId2"/>
    <p:sldId id="278" r:id="rId3"/>
    <p:sldId id="281" r:id="rId4"/>
    <p:sldId id="355" r:id="rId5"/>
    <p:sldId id="282" r:id="rId6"/>
    <p:sldId id="290" r:id="rId7"/>
    <p:sldId id="313" r:id="rId8"/>
    <p:sldId id="283" r:id="rId9"/>
    <p:sldId id="287" r:id="rId10"/>
    <p:sldId id="291" r:id="rId11"/>
    <p:sldId id="315" r:id="rId12"/>
    <p:sldId id="317" r:id="rId13"/>
    <p:sldId id="292" r:id="rId14"/>
    <p:sldId id="297" r:id="rId15"/>
    <p:sldId id="318" r:id="rId16"/>
    <p:sldId id="319" r:id="rId17"/>
    <p:sldId id="320" r:id="rId18"/>
    <p:sldId id="294" r:id="rId19"/>
    <p:sldId id="300" r:id="rId20"/>
    <p:sldId id="295" r:id="rId21"/>
    <p:sldId id="296" r:id="rId22"/>
    <p:sldId id="299" r:id="rId23"/>
    <p:sldId id="301" r:id="rId24"/>
    <p:sldId id="302" r:id="rId25"/>
    <p:sldId id="354" r:id="rId26"/>
    <p:sldId id="308" r:id="rId27"/>
    <p:sldId id="305" r:id="rId28"/>
    <p:sldId id="303" r:id="rId29"/>
    <p:sldId id="304" r:id="rId30"/>
    <p:sldId id="306" r:id="rId31"/>
    <p:sldId id="307" r:id="rId32"/>
    <p:sldId id="284" r:id="rId33"/>
    <p:sldId id="256" r:id="rId34"/>
    <p:sldId id="269" r:id="rId35"/>
    <p:sldId id="321" r:id="rId36"/>
    <p:sldId id="322" r:id="rId37"/>
    <p:sldId id="265" r:id="rId38"/>
    <p:sldId id="323" r:id="rId39"/>
    <p:sldId id="262" r:id="rId40"/>
    <p:sldId id="273" r:id="rId41"/>
    <p:sldId id="279" r:id="rId42"/>
    <p:sldId id="263" r:id="rId43"/>
    <p:sldId id="324" r:id="rId44"/>
    <p:sldId id="277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3" r:id="rId53"/>
    <p:sldId id="332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3" r:id="rId63"/>
    <p:sldId id="344" r:id="rId64"/>
    <p:sldId id="342" r:id="rId65"/>
    <p:sldId id="345" r:id="rId66"/>
    <p:sldId id="346" r:id="rId67"/>
    <p:sldId id="347" r:id="rId68"/>
    <p:sldId id="348" r:id="rId69"/>
    <p:sldId id="349" r:id="rId70"/>
    <p:sldId id="351" r:id="rId71"/>
    <p:sldId id="350" r:id="rId72"/>
    <p:sldId id="352" r:id="rId73"/>
    <p:sldId id="353" r:id="rId74"/>
    <p:sldId id="275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ben\Desktop\EU-Arm\some%20new%20grafikc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EU-Arm\some%20new%20grafikce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E:\EU-Arm\Tables_Media_Police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U-Arm\Tables_Media_Police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ben\Desktop\EU-Arm\some%20new%20grafikces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ben\Desktop\Daniel_2023\Analisis\Tables_Media_Poli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/>
              <a:t>Հարցվողների սեռ</a:t>
            </a:r>
          </a:p>
        </c:rich>
      </c:tx>
      <c:layout>
        <c:manualLayout>
          <c:xMode val="edge"/>
          <c:yMode val="edge"/>
          <c:x val="0.245178017656723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929290393019601"/>
          <c:y val="0.14619454580372576"/>
          <c:w val="0.66346796343877956"/>
          <c:h val="0.718900518532744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ECD-472C-B41F-6F7D44172002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7ECD-472C-B41F-6F7D4417200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Արական</c:v>
                </c:pt>
                <c:pt idx="1">
                  <c:v>Իգական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CD-472C-B41F-6F7D44172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C595AC3-0D1E-4A9F-9D4B-45A5063CA62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C24-4F38-BC01-BE36E63C7D8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9FD9C1A-5360-4B7E-9844-49D2323BC8A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24-4F38-BC01-BE36E63C7D8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3F6F5F4-51E5-4755-8E44-C71397C9F3D9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C24-4F38-BC01-BE36E63C7D8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44B1EE0-6E66-4276-8CD3-6E5A18FDAAD9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24-4F38-BC01-BE36E63C7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Ոստիկանություն!$B$152:$B$155</c:f>
              <c:strCache>
                <c:ptCount val="4"/>
                <c:pt idx="0">
                  <c:v>Այո, ազդում է ի օգուտ վարորդի</c:v>
                </c:pt>
                <c:pt idx="1">
                  <c:v>Այո, ազդում է ի վնաս վարորդի</c:v>
                </c:pt>
                <c:pt idx="2">
                  <c:v>Ոչ, չի ազդում</c:v>
                </c:pt>
                <c:pt idx="3">
                  <c:v>Դժվարանում եմ պատասխանել</c:v>
                </c:pt>
              </c:strCache>
            </c:strRef>
          </c:cat>
          <c:val>
            <c:numRef>
              <c:f>Ոստիկանություն!$D$152:$D$155</c:f>
              <c:numCache>
                <c:formatCode>###0.0</c:formatCode>
                <c:ptCount val="4"/>
                <c:pt idx="0">
                  <c:v>22.25</c:v>
                </c:pt>
                <c:pt idx="1">
                  <c:v>21.333333333333329</c:v>
                </c:pt>
                <c:pt idx="2">
                  <c:v>35.333333333333336</c:v>
                </c:pt>
                <c:pt idx="3">
                  <c:v>21.083333333333325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A-47F1-86E6-0BB462778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419968"/>
        <c:axId val="176421504"/>
      </c:barChart>
      <c:catAx>
        <c:axId val="1764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421504"/>
        <c:crosses val="autoZero"/>
        <c:auto val="1"/>
        <c:lblAlgn val="ctr"/>
        <c:lblOffset val="100"/>
        <c:noMultiLvlLbl val="0"/>
      </c:catAx>
      <c:valAx>
        <c:axId val="176421504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one"/>
        <c:crossAx val="17641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DEAA7DA-ABF8-4880-8720-9D78DD54453E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ED-4B92-82B3-E23DD9B9FAE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B067FBA-715C-4DF4-8AB6-6BE56576D084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D-4B92-82B3-E23DD9B9FAE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F2FE3F1-7216-41E5-9AEB-F52C42EDB703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AED-4B92-82B3-E23DD9B9FAE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DEFB816-FE4C-4EEA-9B2F-2E9740BA307E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AED-4B92-82B3-E23DD9B9F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Ոստիկանություն!$I$188:$I$191</c:f>
              <c:strCache>
                <c:ptCount val="4"/>
                <c:pt idx="0">
                  <c:v>Միանշանակ այո</c:v>
                </c:pt>
                <c:pt idx="1">
                  <c:v>Ավելի շուտ այո</c:v>
                </c:pt>
                <c:pt idx="2">
                  <c:v>Ավելի շուտ ոչ</c:v>
                </c:pt>
                <c:pt idx="3">
                  <c:v>Միանշանակ ոչ</c:v>
                </c:pt>
              </c:strCache>
            </c:strRef>
          </c:cat>
          <c:val>
            <c:numRef>
              <c:f>Ոստիկանություն!$J$188:$J$191</c:f>
              <c:numCache>
                <c:formatCode>General</c:formatCode>
                <c:ptCount val="4"/>
                <c:pt idx="0">
                  <c:v>40.200000000000003</c:v>
                </c:pt>
                <c:pt idx="1">
                  <c:v>23.4</c:v>
                </c:pt>
                <c:pt idx="2">
                  <c:v>9.6</c:v>
                </c:pt>
                <c:pt idx="3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0-4DE0-B577-CF804AC7A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395008"/>
        <c:axId val="176423296"/>
      </c:barChart>
      <c:catAx>
        <c:axId val="17639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423296"/>
        <c:crosses val="autoZero"/>
        <c:auto val="1"/>
        <c:lblAlgn val="ctr"/>
        <c:lblOffset val="100"/>
        <c:noMultiLvlLbl val="0"/>
      </c:catAx>
      <c:valAx>
        <c:axId val="176423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639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'Խաչ_Տարիք,սեռ'!$M$10</c:f>
              <c:strCache>
                <c:ptCount val="1"/>
                <c:pt idx="0">
                  <c:v>Հակված են դիմել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'Խաչ_Տարիք,սեռ'!$N$9:$R$9</c:f>
              <c:strCache>
                <c:ptCount val="5"/>
                <c:pt idx="0">
                  <c:v>18 -25</c:v>
                </c:pt>
                <c:pt idx="1">
                  <c:v>26 -35</c:v>
                </c:pt>
                <c:pt idx="2">
                  <c:v>36 – 45</c:v>
                </c:pt>
                <c:pt idx="3">
                  <c:v>46 – 60</c:v>
                </c:pt>
                <c:pt idx="4">
                  <c:v>61 և ավելի</c:v>
                </c:pt>
              </c:strCache>
            </c:strRef>
          </c:cat>
          <c:val>
            <c:numRef>
              <c:f>'Խաչ_Տարիք,սեռ'!$N$10:$R$10</c:f>
              <c:numCache>
                <c:formatCode>###0.0%</c:formatCode>
                <c:ptCount val="5"/>
                <c:pt idx="0">
                  <c:v>0.61699999999999999</c:v>
                </c:pt>
                <c:pt idx="1">
                  <c:v>0.61299999999999999</c:v>
                </c:pt>
                <c:pt idx="2">
                  <c:v>0.61499999999999999</c:v>
                </c:pt>
                <c:pt idx="3">
                  <c:v>0.53200000000000003</c:v>
                </c:pt>
                <c:pt idx="4">
                  <c:v>0.621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3-4B30-B22E-C3B07E676D16}"/>
            </c:ext>
          </c:extLst>
        </c:ser>
        <c:ser>
          <c:idx val="1"/>
          <c:order val="1"/>
          <c:tx>
            <c:strRef>
              <c:f>'Խաչ_Տարիք,սեռ'!$M$11</c:f>
              <c:strCache>
                <c:ptCount val="1"/>
                <c:pt idx="0">
                  <c:v>Հակված չեն դիմել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'Խաչ_Տարիք,սեռ'!$N$9:$R$9</c:f>
              <c:strCache>
                <c:ptCount val="5"/>
                <c:pt idx="0">
                  <c:v>18 -25</c:v>
                </c:pt>
                <c:pt idx="1">
                  <c:v>26 -35</c:v>
                </c:pt>
                <c:pt idx="2">
                  <c:v>36 – 45</c:v>
                </c:pt>
                <c:pt idx="3">
                  <c:v>46 – 60</c:v>
                </c:pt>
                <c:pt idx="4">
                  <c:v>61 և ավելի</c:v>
                </c:pt>
              </c:strCache>
            </c:strRef>
          </c:cat>
          <c:val>
            <c:numRef>
              <c:f>'Խաչ_Տարիք,սեռ'!$N$11:$R$11</c:f>
              <c:numCache>
                <c:formatCode>###0.0%</c:formatCode>
                <c:ptCount val="5"/>
                <c:pt idx="0">
                  <c:v>0.32</c:v>
                </c:pt>
                <c:pt idx="1">
                  <c:v>0.33</c:v>
                </c:pt>
                <c:pt idx="2">
                  <c:v>0.32800000000000001</c:v>
                </c:pt>
                <c:pt idx="3">
                  <c:v>0.4</c:v>
                </c:pt>
                <c:pt idx="4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3-4B30-B22E-C3B07E676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698271"/>
        <c:axId val="746699519"/>
      </c:barChart>
      <c:catAx>
        <c:axId val="74669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699519"/>
        <c:crosses val="autoZero"/>
        <c:auto val="1"/>
        <c:lblAlgn val="ctr"/>
        <c:lblOffset val="100"/>
        <c:noMultiLvlLbl val="0"/>
      </c:catAx>
      <c:valAx>
        <c:axId val="746699519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746698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'Խաչ_Տարիք,սեռ'!$K$29</c:f>
              <c:strCache>
                <c:ptCount val="1"/>
                <c:pt idx="0">
                  <c:v>Հակված են դիմել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'Խաչ_Տարիք,սեռ'!$L$28:$M$28</c:f>
              <c:strCache>
                <c:ptCount val="2"/>
                <c:pt idx="0">
                  <c:v>Արական</c:v>
                </c:pt>
                <c:pt idx="1">
                  <c:v>Իգական</c:v>
                </c:pt>
              </c:strCache>
            </c:strRef>
          </c:cat>
          <c:val>
            <c:numRef>
              <c:f>'Խաչ_Տարիք,սեռ'!$L$29:$M$29</c:f>
              <c:numCache>
                <c:formatCode>###0.0%</c:formatCode>
                <c:ptCount val="2"/>
                <c:pt idx="0">
                  <c:v>0.47599999999999998</c:v>
                </c:pt>
                <c:pt idx="1">
                  <c:v>0.67600000000000005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3-4ABD-9E83-B8D8E8EA4902}"/>
            </c:ext>
          </c:extLst>
        </c:ser>
        <c:ser>
          <c:idx val="1"/>
          <c:order val="1"/>
          <c:tx>
            <c:strRef>
              <c:f>'Խաչ_Տարիք,սեռ'!$K$30</c:f>
              <c:strCache>
                <c:ptCount val="1"/>
                <c:pt idx="0">
                  <c:v>Հակված չեն դիմել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'Խաչ_Տարիք,սեռ'!$L$28:$M$28</c:f>
              <c:strCache>
                <c:ptCount val="2"/>
                <c:pt idx="0">
                  <c:v>Արական</c:v>
                </c:pt>
                <c:pt idx="1">
                  <c:v>Իգական</c:v>
                </c:pt>
              </c:strCache>
            </c:strRef>
          </c:cat>
          <c:val>
            <c:numRef>
              <c:f>'Խաչ_Տարիք,սեռ'!$L$30:$M$30</c:f>
              <c:numCache>
                <c:formatCode>###0.0%</c:formatCode>
                <c:ptCount val="2"/>
                <c:pt idx="0">
                  <c:v>0.44400000000000001</c:v>
                </c:pt>
                <c:pt idx="1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3-4ABD-9E83-B8D8E8EA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689951"/>
        <c:axId val="746692031"/>
      </c:barChart>
      <c:catAx>
        <c:axId val="74668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692031"/>
        <c:crosses val="autoZero"/>
        <c:auto val="1"/>
        <c:lblAlgn val="ctr"/>
        <c:lblOffset val="100"/>
        <c:noMultiLvlLbl val="0"/>
      </c:catAx>
      <c:valAx>
        <c:axId val="746692031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746689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Ոստիկանություն!$I$368:$I$376</c:f>
              <c:strCache>
                <c:ptCount val="9"/>
                <c:pt idx="0">
                  <c:v>Չեմ հանդիսացել նման միջադեպի զոհ կամ ականատես</c:v>
                </c:pt>
                <c:pt idx="1">
                  <c:v>Ճանապարհատրանսպորտային միջադեպի</c:v>
                </c:pt>
                <c:pt idx="2">
                  <c:v>Գրպանահատության/գողության</c:v>
                </c:pt>
                <c:pt idx="3">
                  <c:v>Բնակարանի կողոպուտի</c:v>
                </c:pt>
                <c:pt idx="4">
                  <c:v>Հանցավոր հարձակման, այլ քաղաքացիների կողմից ծեծի</c:v>
                </c:pt>
                <c:pt idx="5">
                  <c:v>Ոստիկանության կամ այլ ուժային կառույցների կողմից ծեծի</c:v>
                </c:pt>
                <c:pt idx="6">
                  <c:v>Սպանության կամ մահափորձի</c:v>
                </c:pt>
                <c:pt idx="7">
                  <c:v>Սեռական բնույթի ոտնձգության (“ձեռ-գցել” և այլն)</c:v>
                </c:pt>
                <c:pt idx="8">
                  <c:v>Այլ</c:v>
                </c:pt>
              </c:strCache>
            </c:strRef>
          </c:cat>
          <c:val>
            <c:numRef>
              <c:f>Ոստիկանություն!$J$368:$J$376</c:f>
              <c:numCache>
                <c:formatCode>###0.0%</c:formatCode>
                <c:ptCount val="9"/>
                <c:pt idx="0">
                  <c:v>0.81416666666666659</c:v>
                </c:pt>
                <c:pt idx="1">
                  <c:v>0.13250000000000001</c:v>
                </c:pt>
                <c:pt idx="2">
                  <c:v>3.9166666666666669E-2</c:v>
                </c:pt>
                <c:pt idx="3">
                  <c:v>3.7500000000000006E-2</c:v>
                </c:pt>
                <c:pt idx="4">
                  <c:v>1.3333333333333336E-2</c:v>
                </c:pt>
                <c:pt idx="5">
                  <c:v>9.1666666666666702E-3</c:v>
                </c:pt>
                <c:pt idx="6">
                  <c:v>7.5000000000000015E-3</c:v>
                </c:pt>
                <c:pt idx="7">
                  <c:v>5.000000000000001E-3</c:v>
                </c:pt>
                <c:pt idx="8">
                  <c:v>4.1666666666666675E-3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D-4BAE-A5F5-67586C1D8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447872"/>
        <c:axId val="176449408"/>
      </c:barChart>
      <c:catAx>
        <c:axId val="17644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449408"/>
        <c:crosses val="autoZero"/>
        <c:auto val="1"/>
        <c:lblAlgn val="ctr"/>
        <c:lblOffset val="100"/>
        <c:noMultiLvlLbl val="0"/>
      </c:catAx>
      <c:valAx>
        <c:axId val="176449408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one"/>
        <c:crossAx val="17644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Ոստիկանություն!$I$385:$I$390</c:f>
              <c:strCache>
                <c:ptCount val="6"/>
                <c:pt idx="0">
                  <c:v>Ոչինչ չեմ արել</c:v>
                </c:pt>
                <c:pt idx="1">
                  <c:v>Դիմել եմ ոստիկանություն, թաղայինին կամ քաղ.մաս</c:v>
                </c:pt>
                <c:pt idx="2">
                  <c:v>Ինքս եմ փորձել խնդիրը լուծել</c:v>
                </c:pt>
                <c:pt idx="3">
                  <c:v>Դիմել եմ թաղամասի հեղինակավոր անձի</c:v>
                </c:pt>
                <c:pt idx="4">
                  <c:v>Դիմել եմ ուժային կառույցներում աշխատող իմ ծանոթին/բարեկամին</c:v>
                </c:pt>
                <c:pt idx="5">
                  <c:v>Դիմել եմ ԶԼՄ-ներին</c:v>
                </c:pt>
              </c:strCache>
            </c:strRef>
          </c:cat>
          <c:val>
            <c:numRef>
              <c:f>Ոստիկանություն!$J$385:$J$390</c:f>
              <c:numCache>
                <c:formatCode>###0.0%</c:formatCode>
                <c:ptCount val="6"/>
                <c:pt idx="0">
                  <c:v>0.61395348837209318</c:v>
                </c:pt>
                <c:pt idx="1">
                  <c:v>0.2046511627906977</c:v>
                </c:pt>
                <c:pt idx="2">
                  <c:v>0.10232558139534884</c:v>
                </c:pt>
                <c:pt idx="3">
                  <c:v>4.6511627906976761E-3</c:v>
                </c:pt>
                <c:pt idx="4">
                  <c:v>4.6511627906976761E-3</c:v>
                </c:pt>
                <c:pt idx="5">
                  <c:v>4.6511627906976761E-3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8-4817-BEDF-4F3874620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510848"/>
        <c:axId val="176512384"/>
      </c:barChart>
      <c:catAx>
        <c:axId val="17651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512384"/>
        <c:crosses val="autoZero"/>
        <c:auto val="1"/>
        <c:lblAlgn val="ctr"/>
        <c:lblOffset val="100"/>
        <c:noMultiLvlLbl val="0"/>
      </c:catAx>
      <c:valAx>
        <c:axId val="176512384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one"/>
        <c:crossAx val="1765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27085473011529"/>
          <c:y val="9.6806679833053785E-2"/>
          <c:w val="0.27321683974285832"/>
          <c:h val="0.712651538716074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03-44AF-85D7-5E40AB91482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03-44AF-85D7-5E40AB91482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03-44AF-85D7-5E40AB914820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03-44AF-85D7-5E40AB914820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03-44AF-85D7-5E40AB91482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F7BB6B5-27EB-4B5E-9F28-FBEE917D2DC6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03-44AF-85D7-5E40AB91482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AD58DE0-0382-41B8-B240-86F1ED301122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03-44AF-85D7-5E40AB91482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BAE6F86-38DA-40E0-B423-ED103BEB597F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F03-44AF-85D7-5E40AB91482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3DA08DB-8944-40EE-8B2D-C2E668C71B38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03-44AF-85D7-5E40AB91482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06FA04C-83BB-45CA-BC08-2FA8369FCCDF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F03-44AF-85D7-5E40AB9148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Ոստիկանություն!$I$361:$I$365</c:f>
              <c:strCache>
                <c:ptCount val="5"/>
                <c:pt idx="0">
                  <c:v>Գրեթե բոլորը</c:v>
                </c:pt>
                <c:pt idx="1">
                  <c:v>Մեծ մասը</c:v>
                </c:pt>
                <c:pt idx="2">
                  <c:v>Կեսը</c:v>
                </c:pt>
                <c:pt idx="3">
                  <c:v>Կեսից քիչը</c:v>
                </c:pt>
                <c:pt idx="4">
                  <c:v>Գրեթե ոչ ոք</c:v>
                </c:pt>
              </c:strCache>
            </c:strRef>
          </c:cat>
          <c:val>
            <c:numRef>
              <c:f>Ոստիկանություն!$L$361:$L$365</c:f>
              <c:numCache>
                <c:formatCode>General</c:formatCode>
                <c:ptCount val="5"/>
                <c:pt idx="0">
                  <c:v>11.2</c:v>
                </c:pt>
                <c:pt idx="1">
                  <c:v>15.3</c:v>
                </c:pt>
                <c:pt idx="2">
                  <c:v>17.7</c:v>
                </c:pt>
                <c:pt idx="3">
                  <c:v>17.5</c:v>
                </c:pt>
                <c:pt idx="4">
                  <c:v>38.300000000000011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03-44AF-85D7-5E40AB914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Ոստիկանություն!$B$445</c:f>
              <c:strCache>
                <c:ptCount val="1"/>
                <c:pt idx="0">
                  <c:v>Դիմել եմ ոստիկանություն, թաղայինին կամ քաղ.մաս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Ոստիկանություն!$C$444:$E$444</c:f>
              <c:strCache>
                <c:ptCount val="3"/>
                <c:pt idx="0">
                  <c:v>Խնդիրն ամբողջությամբ լուծվել է</c:v>
                </c:pt>
                <c:pt idx="1">
                  <c:v>Խնդիրը մասնակի է լուծվել</c:v>
                </c:pt>
                <c:pt idx="2">
                  <c:v>Խնդիրն ընդհանրապես չի լուծվել</c:v>
                </c:pt>
              </c:strCache>
            </c:strRef>
          </c:cat>
          <c:val>
            <c:numRef>
              <c:f>Ոստիկանություն!$C$445:$E$445</c:f>
              <c:numCache>
                <c:formatCode>###0.0%</c:formatCode>
                <c:ptCount val="3"/>
                <c:pt idx="0">
                  <c:v>0.45454545454545453</c:v>
                </c:pt>
                <c:pt idx="1">
                  <c:v>0.22727272727272727</c:v>
                </c:pt>
                <c:pt idx="2">
                  <c:v>0.31818181818181823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7-4115-A373-6CF8ED879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711936"/>
        <c:axId val="176721920"/>
      </c:barChart>
      <c:catAx>
        <c:axId val="17671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721920"/>
        <c:crosses val="autoZero"/>
        <c:auto val="1"/>
        <c:lblAlgn val="ctr"/>
        <c:lblOffset val="100"/>
        <c:noMultiLvlLbl val="0"/>
      </c:catAx>
      <c:valAx>
        <c:axId val="176721920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one"/>
        <c:crossAx val="17671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6393B84-177D-41B2-9245-83FEC1061450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145-42B2-9979-ED4619F5E95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5D83BC0-CF8B-4DA3-A821-A25F2C37E03A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45-42B2-9979-ED4619F5E95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F4804D6-561C-4CF7-8281-C7AF39679A45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145-42B2-9979-ED4619F5E95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DE62C8B-51F2-47A2-8D21-92A6AC919C26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45-42B2-9979-ED4619F5E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Ոստիկանություն!$I$170:$I$173</c:f>
              <c:strCache>
                <c:ptCount val="4"/>
                <c:pt idx="0">
                  <c:v>Այո</c:v>
                </c:pt>
                <c:pt idx="1">
                  <c:v>Այո, բայց դա նորմալ է</c:v>
                </c:pt>
                <c:pt idx="2">
                  <c:v>Ոչ</c:v>
                </c:pt>
                <c:pt idx="3">
                  <c:v>Հրաժարվում եմ պատասխանել</c:v>
                </c:pt>
              </c:strCache>
            </c:strRef>
          </c:cat>
          <c:val>
            <c:numRef>
              <c:f>Ոստիկանություն!$J$170:$J$173</c:f>
              <c:numCache>
                <c:formatCode>###0.0</c:formatCode>
                <c:ptCount val="4"/>
                <c:pt idx="0">
                  <c:v>27.272727272727263</c:v>
                </c:pt>
                <c:pt idx="1">
                  <c:v>4.5454545454545459</c:v>
                </c:pt>
                <c:pt idx="2">
                  <c:v>59.090909090909101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5-4E21-8E78-870FB45F1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775168"/>
        <c:axId val="176776704"/>
      </c:barChart>
      <c:catAx>
        <c:axId val="1767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776704"/>
        <c:crosses val="autoZero"/>
        <c:auto val="1"/>
        <c:lblAlgn val="ctr"/>
        <c:lblOffset val="100"/>
        <c:noMultiLvlLbl val="0"/>
      </c:catAx>
      <c:valAx>
        <c:axId val="176776704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one"/>
        <c:crossAx val="17677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4C79E3E-44F0-4C0A-8DCF-603190E6085A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D0-438E-95E9-23EB34EE506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0861ABA-DB63-43E0-B302-F29AE4F45132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FD0-438E-95E9-23EB34EE506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B171650-FD24-4081-B1C5-853C4DE8E780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FD0-438E-95E9-23EB34EE506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C07CD6E-F3F0-4F70-BB80-B9564A728138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FD0-438E-95E9-23EB34EE506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6BB7A73-6A05-4CA6-8F61-1065DD9A687B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FD0-438E-95E9-23EB34EE5064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129FC13-1A4D-4A18-9D46-EA4EEBF8D3DF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FD0-438E-95E9-23EB34EE506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567651D7-F998-4869-95E3-589680B8A03A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D0-438E-95E9-23EB34EE5064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CA4500E-0688-4EA4-BC31-1B3078892F3F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FD0-438E-95E9-23EB34EE5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Ոստիկանություն!$I$474:$I$481</c:f>
              <c:strCache>
                <c:ptCount val="8"/>
                <c:pt idx="0">
                  <c:v>Խուսափում են քաշքշուկից</c:v>
                </c:pt>
                <c:pt idx="1">
                  <c:v>Անընդունելի է իրենց համար /«գործ տվող»</c:v>
                </c:pt>
                <c:pt idx="2">
                  <c:v>Վախենում են իրենց համար վատ լինի</c:v>
                </c:pt>
                <c:pt idx="3">
                  <c:v>Մտածում են, որ ոչինչ չի փոխվի</c:v>
                </c:pt>
                <c:pt idx="4">
                  <c:v>Վախենում են ոստիկանից /հոգեբանական խնդիր</c:v>
                </c:pt>
                <c:pt idx="5">
                  <c:v>Բացասական փորձ ունեն</c:v>
                </c:pt>
                <c:pt idx="6">
                  <c:v>Կրոնական համոզմունքներից ելնելով</c:v>
                </c:pt>
                <c:pt idx="7">
                  <c:v>Այլ</c:v>
                </c:pt>
              </c:strCache>
            </c:strRef>
          </c:cat>
          <c:val>
            <c:numRef>
              <c:f>Ոստիկանություն!$J$474:$J$481</c:f>
              <c:numCache>
                <c:formatCode>0.0</c:formatCode>
                <c:ptCount val="8"/>
                <c:pt idx="0">
                  <c:v>37.428192664604509</c:v>
                </c:pt>
                <c:pt idx="1">
                  <c:v>17.587273530711443</c:v>
                </c:pt>
                <c:pt idx="2">
                  <c:v>17.32213875386655</c:v>
                </c:pt>
                <c:pt idx="3">
                  <c:v>15.642951833848873</c:v>
                </c:pt>
                <c:pt idx="4">
                  <c:v>4.5514803358373843</c:v>
                </c:pt>
                <c:pt idx="5">
                  <c:v>4.2421564295183387</c:v>
                </c:pt>
                <c:pt idx="6">
                  <c:v>2.3420238621299165</c:v>
                </c:pt>
                <c:pt idx="7">
                  <c:v>0.88378258948298705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4-446C-8E72-211E5909D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821760"/>
        <c:axId val="176823296"/>
      </c:barChart>
      <c:catAx>
        <c:axId val="17682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823296"/>
        <c:crosses val="autoZero"/>
        <c:auto val="1"/>
        <c:lblAlgn val="ctr"/>
        <c:lblOffset val="100"/>
        <c:noMultiLvlLbl val="0"/>
      </c:catAx>
      <c:valAx>
        <c:axId val="17682329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17682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80" b="1" i="0" u="none" strike="noStrike" kern="12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 i="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Հարցվողների</a:t>
            </a:r>
            <a:r>
              <a:rPr lang="en-US" sz="1800" b="1" i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տարիքային</a:t>
            </a:r>
            <a:r>
              <a:rPr lang="en-US" sz="1800" b="1" i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խմբեր</a:t>
            </a:r>
            <a:endParaRPr lang="en-US" sz="1800" b="0" i="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636363636363635"/>
          <c:y val="0.14267494732172561"/>
          <c:w val="0.45454545454545453"/>
          <c:h val="0.812732246497356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18-25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C-42FC-83F4-54054315C2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26-35</c:v>
                </c:pt>
              </c:strCache>
            </c:strRef>
          </c:tx>
          <c:spPr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C-42FC-83F4-54054315C2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36-45</c:v>
                </c:pt>
              </c:strCache>
            </c:strRef>
          </c:tx>
          <c:spPr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C-42FC-83F4-54054315C2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46-60</c:v>
                </c:pt>
              </c:strCache>
            </c:strRef>
          </c:tx>
          <c:spPr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C-42FC-83F4-54054315C24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61 և ավելի</c:v>
                </c:pt>
              </c:strCache>
            </c:strRef>
          </c:tx>
          <c:spPr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AC-42FC-83F4-54054315C2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4695296"/>
        <c:axId val="64721664"/>
      </c:barChart>
      <c:catAx>
        <c:axId val="64695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64721664"/>
        <c:crosses val="autoZero"/>
        <c:auto val="1"/>
        <c:lblAlgn val="ctr"/>
        <c:lblOffset val="100"/>
        <c:noMultiLvlLbl val="0"/>
      </c:catAx>
      <c:valAx>
        <c:axId val="647216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6469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43131522297782"/>
          <c:y val="0.14464791407652991"/>
          <c:w val="0.32383138673082512"/>
          <c:h val="0.80368662798729118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 b="1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40-449B-A051-2A091F162C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40-449B-A051-2A091F162C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40-449B-A051-2A091F162C3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CD4A379-0E43-4912-BCAF-5DEF63163E8F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40-449B-A051-2A091F162C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117FC2E-1E2B-4D6A-BAC9-AACD1F7E9C15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40-449B-A051-2A091F162C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36F97CC-0801-4E56-905B-519C16CA78C8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40-449B-A051-2A091F162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Ոստիկանություն!$B$207:$B$209</c:f>
              <c:strCache>
                <c:ptCount val="3"/>
                <c:pt idx="0">
                  <c:v>Այո</c:v>
                </c:pt>
                <c:pt idx="1">
                  <c:v>Ոչ</c:v>
                </c:pt>
                <c:pt idx="2">
                  <c:v>Հրաժարվում եմ պատասխանել</c:v>
                </c:pt>
              </c:strCache>
            </c:strRef>
          </c:cat>
          <c:val>
            <c:numRef>
              <c:f>Ոստիկանություն!$D$207:$D$209</c:f>
              <c:numCache>
                <c:formatCode>###0.0</c:formatCode>
                <c:ptCount val="3"/>
                <c:pt idx="0">
                  <c:v>19.166666666666668</c:v>
                </c:pt>
                <c:pt idx="1">
                  <c:v>80.416666666666686</c:v>
                </c:pt>
                <c:pt idx="2">
                  <c:v>0.4166666666666668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40-449B-A051-2A091F162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50111856823265"/>
          <c:y val="2.5520447230766588E-2"/>
          <c:w val="0.56149888143176729"/>
          <c:h val="0.87906358774740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Лист1!$B$137</c:f>
              <c:strCache>
                <c:ptCount val="1"/>
                <c:pt idx="0">
                  <c:v>Առնչվել եմ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AA29811-ED28-405C-A558-08FB8BA4C9E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BB6F-4A7F-9F75-F230522D03E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A49A59F-710B-4A4F-BC85-A8279A489D22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BB6F-4A7F-9F75-F230522D03E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FA9E850-596D-4392-ABB6-87EA2905A720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B6F-4A7F-9F75-F230522D03E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8E6DD0C-CED5-4CDB-8D2D-E09EF40C0C4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B6F-4A7F-9F75-F230522D03E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AC32AB0-C31F-4041-B887-70A94D60B552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B6F-4A7F-9F75-F230522D03E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AF2777B-E69A-45AA-B91A-A82735EC786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6F-4A7F-9F75-F230522D03E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9FD9D41-80EF-4A4B-BF83-05FDD9AF87B8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B6F-4A7F-9F75-F230522D0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Лист1!$A$138:$A$144</c:f>
              <c:strCache>
                <c:ptCount val="7"/>
                <c:pt idx="0">
                  <c:v>Կոպիտ վերաբերմունքի, անտակտության</c:v>
                </c:pt>
                <c:pt idx="1">
                  <c:v>Սեփական շահերի նպատակով ծառայողական պաշտոնի չարաշահման</c:v>
                </c:pt>
                <c:pt idx="2">
                  <c:v>Դիմումի/հայտարարության ընդունման մերժման</c:v>
                </c:pt>
                <c:pt idx="3">
                  <c:v>Հոգեբանական ճնշման, նվաստացման</c:v>
                </c:pt>
                <c:pt idx="4">
                  <c:v>Կաշառակերության,  հովանավորչության</c:v>
                </c:pt>
                <c:pt idx="5">
                  <c:v>Փաստերի և/կամ փաստաթղթերի կեղծման</c:v>
                </c:pt>
                <c:pt idx="6">
                  <c:v>Ֆիզիկական բռնության, ծեծի</c:v>
                </c:pt>
              </c:strCache>
            </c:strRef>
          </c:cat>
          <c:val>
            <c:numRef>
              <c:f>Лист1!$B$138:$B$144</c:f>
              <c:numCache>
                <c:formatCode>###0.0</c:formatCode>
                <c:ptCount val="7"/>
                <c:pt idx="0">
                  <c:v>6.9565217391304355</c:v>
                </c:pt>
                <c:pt idx="1">
                  <c:v>5.6521739130434785</c:v>
                </c:pt>
                <c:pt idx="2">
                  <c:v>4.7826086956521756</c:v>
                </c:pt>
                <c:pt idx="3">
                  <c:v>3.0434782608695654</c:v>
                </c:pt>
                <c:pt idx="4">
                  <c:v>3.4782608695652173</c:v>
                </c:pt>
                <c:pt idx="5">
                  <c:v>1.7391304347826086</c:v>
                </c:pt>
                <c:pt idx="6">
                  <c:v>1.7391304347826086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F-4DD1-8851-8F564CF78A21}"/>
            </c:ext>
          </c:extLst>
        </c:ser>
        <c:ser>
          <c:idx val="1"/>
          <c:order val="1"/>
          <c:tx>
            <c:strRef>
              <c:f>Лист1!$C$137</c:f>
              <c:strCache>
                <c:ptCount val="1"/>
                <c:pt idx="0">
                  <c:v>Ականատես եմ եղել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794609820600621E-3"/>
                  <c:y val="-5.336093511887569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B270A01-BBED-484A-8F49-99A78E2F4CCD}" type="VALUE">
                      <a:rPr lang="en-US" smtClean="0"/>
                      <a:pPr>
                        <a:defRPr/>
                      </a:pPr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C9F-4DD1-8851-8F564CF78A21}"/>
                </c:ext>
              </c:extLst>
            </c:dLbl>
            <c:dLbl>
              <c:idx val="1"/>
              <c:layout>
                <c:manualLayout>
                  <c:x val="7.2512453748840855E-3"/>
                  <c:y val="-5.56809757762180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7BC0BF8-5FCE-43D2-AB9E-9612665B1353}" type="VALUE">
                      <a:rPr lang="en-US" smtClean="0"/>
                      <a:pPr>
                        <a:defRPr/>
                      </a:pPr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9F-4DD1-8851-8F564CF78A21}"/>
                </c:ext>
              </c:extLst>
            </c:dLbl>
            <c:dLbl>
              <c:idx val="2"/>
              <c:layout>
                <c:manualLayout>
                  <c:x val="7.25124537488401E-3"/>
                  <c:y val="-6.032105709090285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77AB23A-0A84-48B6-9CE7-8446D4838247}" type="VALUE">
                      <a:rPr lang="en-US" smtClean="0"/>
                      <a:pPr>
                        <a:defRPr/>
                      </a:pPr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C9F-4DD1-8851-8F564CF78A21}"/>
                </c:ext>
              </c:extLst>
            </c:dLbl>
            <c:dLbl>
              <c:idx val="3"/>
              <c:layout>
                <c:manualLayout>
                  <c:x val="1.0358921964120119E-2"/>
                  <c:y val="-4.872085380419076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00847C9-884F-4DE6-8054-97CB7D9F6565}" type="VALUE">
                      <a:rPr lang="en-US" smtClean="0"/>
                      <a:pPr>
                        <a:defRPr/>
                      </a:pPr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9F-4DD1-8851-8F564CF78A21}"/>
                </c:ext>
              </c:extLst>
            </c:dLbl>
            <c:dLbl>
              <c:idx val="4"/>
              <c:layout>
                <c:manualLayout>
                  <c:x val="3.1076765892360369E-3"/>
                  <c:y val="-5.56809757762180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FB1EE5B-11E6-48D1-BD5D-1AC456335DD4}" type="VALUE">
                      <a:rPr lang="en-US" smtClean="0"/>
                      <a:pPr>
                        <a:defRPr/>
                      </a:pPr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C9F-4DD1-8851-8F564CF78A21}"/>
                </c:ext>
              </c:extLst>
            </c:dLbl>
            <c:dLbl>
              <c:idx val="5"/>
              <c:layout>
                <c:manualLayout>
                  <c:x val="1.6574275142592194E-2"/>
                  <c:y val="-5.800101643356042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015BB65-4CF8-4616-9C2A-3578E884D76A}" type="VALUE">
                      <a:rPr lang="en-US" smtClean="0"/>
                      <a:pPr>
                        <a:defRPr/>
                      </a:pPr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C9F-4DD1-8851-8F564CF78A21}"/>
                </c:ext>
              </c:extLst>
            </c:dLbl>
            <c:dLbl>
              <c:idx val="6"/>
              <c:layout>
                <c:manualLayout>
                  <c:x val="1.2430706356944068E-2"/>
                  <c:y val="-6.032105709090285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878C22E-88BF-40D6-AB76-D32543FF3FFA}" type="VALUE">
                      <a:rPr lang="en-US" smtClean="0"/>
                      <a:pPr>
                        <a:defRPr/>
                      </a:pPr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9F-4DD1-8851-8F564CF78A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Лист1!$A$138:$A$144</c:f>
              <c:strCache>
                <c:ptCount val="7"/>
                <c:pt idx="0">
                  <c:v>Կոպիտ վերաբերմունքի, անտակտության</c:v>
                </c:pt>
                <c:pt idx="1">
                  <c:v>Սեփական շահերի նպատակով ծառայողական պաշտոնի չարաշահման</c:v>
                </c:pt>
                <c:pt idx="2">
                  <c:v>Դիմումի/հայտարարության ընդունման մերժման</c:v>
                </c:pt>
                <c:pt idx="3">
                  <c:v>Հոգեբանական ճնշման, նվաստացման</c:v>
                </c:pt>
                <c:pt idx="4">
                  <c:v>Կաշառակերության,  հովանավորչության</c:v>
                </c:pt>
                <c:pt idx="5">
                  <c:v>Փաստերի և/կամ փաստաթղթերի կեղծման</c:v>
                </c:pt>
                <c:pt idx="6">
                  <c:v>Ֆիզիկական բռնության, ծեծի</c:v>
                </c:pt>
              </c:strCache>
            </c:strRef>
          </c:cat>
          <c:val>
            <c:numRef>
              <c:f>Лист1!$C$138:$C$144</c:f>
              <c:numCache>
                <c:formatCode>###0.0</c:formatCode>
                <c:ptCount val="7"/>
                <c:pt idx="0">
                  <c:v>3.0434782608695654</c:v>
                </c:pt>
                <c:pt idx="1">
                  <c:v>2.1739130434782608</c:v>
                </c:pt>
                <c:pt idx="2">
                  <c:v>2.1739130434782608</c:v>
                </c:pt>
                <c:pt idx="3">
                  <c:v>1.7391304347826086</c:v>
                </c:pt>
                <c:pt idx="4">
                  <c:v>11.739130434782609</c:v>
                </c:pt>
                <c:pt idx="5">
                  <c:v>0.43478260869565227</c:v>
                </c:pt>
                <c:pt idx="6">
                  <c:v>2.1739130434782608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F-4DD1-8851-8F564CF78A21}"/>
            </c:ext>
          </c:extLst>
        </c:ser>
        <c:ser>
          <c:idx val="2"/>
          <c:order val="2"/>
          <c:tx>
            <c:strRef>
              <c:f>Лист1!$D$137</c:f>
              <c:strCache>
                <c:ptCount val="1"/>
                <c:pt idx="0">
                  <c:v>Լսել եմ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5A5AF86-866B-479A-81E5-9DA938333BA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B6F-4A7F-9F75-F230522D03E3}"/>
                </c:ext>
              </c:extLst>
            </c:dLbl>
            <c:dLbl>
              <c:idx val="1"/>
              <c:layout>
                <c:manualLayout>
                  <c:x val="-4.1435687856481241E-3"/>
                  <c:y val="4.6400813146847495E-3"/>
                </c:manualLayout>
              </c:layout>
              <c:tx>
                <c:rich>
                  <a:bodyPr/>
                  <a:lstStyle/>
                  <a:p>
                    <a:fld id="{2BD3A9B5-28DF-4673-A19F-1FEA499CF6F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B6F-4A7F-9F75-F230522D03E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1AFBCA6-9A2D-4330-BB1E-3F1D2E2D06C2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B6F-4A7F-9F75-F230522D03E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D769B24-36E2-4E76-8B8C-1473C3D51E42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B6F-4A7F-9F75-F230522D03E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475996B-18D7-4BDC-A991-05256FCDAA1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B6F-4A7F-9F75-F230522D03E3}"/>
                </c:ext>
              </c:extLst>
            </c:dLbl>
            <c:dLbl>
              <c:idx val="5"/>
              <c:layout>
                <c:manualLayout>
                  <c:x val="2.0717843928240241E-2"/>
                  <c:y val="0"/>
                </c:manualLayout>
              </c:layout>
              <c:tx>
                <c:rich>
                  <a:bodyPr/>
                  <a:lstStyle/>
                  <a:p>
                    <a:fld id="{C93A2A84-6A92-4AAF-96C7-4F3168BB0D5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B6F-4A7F-9F75-F230522D03E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9F1A8B8-86FC-4AA0-94D7-0EB11480B308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6F-4A7F-9F75-F230522D0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Лист1!$A$138:$A$144</c:f>
              <c:strCache>
                <c:ptCount val="7"/>
                <c:pt idx="0">
                  <c:v>Կոպիտ վերաբերմունքի, անտակտության</c:v>
                </c:pt>
                <c:pt idx="1">
                  <c:v>Սեփական շահերի նպատակով ծառայողական պաշտոնի չարաշահման</c:v>
                </c:pt>
                <c:pt idx="2">
                  <c:v>Դիմումի/հայտարարության ընդունման մերժման</c:v>
                </c:pt>
                <c:pt idx="3">
                  <c:v>Հոգեբանական ճնշման, նվաստացման</c:v>
                </c:pt>
                <c:pt idx="4">
                  <c:v>Կաշառակերության,  հովանավորչության</c:v>
                </c:pt>
                <c:pt idx="5">
                  <c:v>Փաստերի և/կամ փաստաթղթերի կեղծման</c:v>
                </c:pt>
                <c:pt idx="6">
                  <c:v>Ֆիզիկական բռնության, ծեծի</c:v>
                </c:pt>
              </c:strCache>
            </c:strRef>
          </c:cat>
          <c:val>
            <c:numRef>
              <c:f>Лист1!$D$138:$D$144</c:f>
              <c:numCache>
                <c:formatCode>###0.0</c:formatCode>
                <c:ptCount val="7"/>
                <c:pt idx="0">
                  <c:v>20.869565217391301</c:v>
                </c:pt>
                <c:pt idx="1">
                  <c:v>16.95652173913043</c:v>
                </c:pt>
                <c:pt idx="2">
                  <c:v>4.7826086956521756</c:v>
                </c:pt>
                <c:pt idx="3">
                  <c:v>10</c:v>
                </c:pt>
                <c:pt idx="4">
                  <c:v>83.913043478260889</c:v>
                </c:pt>
                <c:pt idx="5">
                  <c:v>7.391304347826086</c:v>
                </c:pt>
                <c:pt idx="6">
                  <c:v>9.1304347826086971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9F-4DD1-8851-8F564CF78A21}"/>
            </c:ext>
          </c:extLst>
        </c:ser>
        <c:ser>
          <c:idx val="3"/>
          <c:order val="3"/>
          <c:tx>
            <c:strRef>
              <c:f>Лист1!$E$137</c:f>
              <c:strCache>
                <c:ptCount val="1"/>
                <c:pt idx="0">
                  <c:v>Չեմ առնչվել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1CC3763-25FD-480C-9393-1853149D33D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BB6F-4A7F-9F75-F230522D03E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2C1A788-05DA-44D3-B47A-CD6E3B21B8F0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BB6F-4A7F-9F75-F230522D03E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711E938-FBB4-4D84-8EA1-7FF52E7D6CE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B6F-4A7F-9F75-F230522D03E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B0A1624-38B3-4024-9757-FD97A8F352F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B6F-4A7F-9F75-F230522D03E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1AD53F8-C0EA-41B9-9310-0FA2E25C9E98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B6F-4A7F-9F75-F230522D03E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E65F80D-FB5D-4C94-A0E0-664ECC53A1F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6F-4A7F-9F75-F230522D03E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64396F0-188C-4238-9730-CAED4A7C584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B6F-4A7F-9F75-F230522D0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Лист1!$A$138:$A$144</c:f>
              <c:strCache>
                <c:ptCount val="7"/>
                <c:pt idx="0">
                  <c:v>Կոպիտ վերաբերմունքի, անտակտության</c:v>
                </c:pt>
                <c:pt idx="1">
                  <c:v>Սեփական շահերի նպատակով ծառայողական պաշտոնի չարաշահման</c:v>
                </c:pt>
                <c:pt idx="2">
                  <c:v>Դիմումի/հայտարարության ընդունման մերժման</c:v>
                </c:pt>
                <c:pt idx="3">
                  <c:v>Հոգեբանական ճնշման, նվաստացման</c:v>
                </c:pt>
                <c:pt idx="4">
                  <c:v>Կաշառակերության,  հովանավորչության</c:v>
                </c:pt>
                <c:pt idx="5">
                  <c:v>Փաստերի և/կամ փաստաթղթերի կեղծման</c:v>
                </c:pt>
                <c:pt idx="6">
                  <c:v>Ֆիզիկական բռնության, ծեծի</c:v>
                </c:pt>
              </c:strCache>
            </c:strRef>
          </c:cat>
          <c:val>
            <c:numRef>
              <c:f>Лист1!$E$138:$E$144</c:f>
              <c:numCache>
                <c:formatCode>###0.0</c:formatCode>
                <c:ptCount val="7"/>
                <c:pt idx="0">
                  <c:v>69.130434782608688</c:v>
                </c:pt>
                <c:pt idx="1">
                  <c:v>74.34782608695653</c:v>
                </c:pt>
                <c:pt idx="2">
                  <c:v>87.391304347826079</c:v>
                </c:pt>
                <c:pt idx="3">
                  <c:v>85.217391304347842</c:v>
                </c:pt>
                <c:pt idx="4">
                  <c:v>0.86956521739130443</c:v>
                </c:pt>
                <c:pt idx="5">
                  <c:v>89.565217391304373</c:v>
                </c:pt>
                <c:pt idx="6">
                  <c:v>86.08695652173914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9F-4DD1-8851-8F564CF78A21}"/>
            </c:ext>
          </c:extLst>
        </c:ser>
        <c:ser>
          <c:idx val="4"/>
          <c:order val="4"/>
          <c:tx>
            <c:strRef>
              <c:f>Лист1!$F$137</c:f>
              <c:strCache>
                <c:ptCount val="1"/>
                <c:pt idx="0">
                  <c:v>Դժվարանում եմ պատասխանել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0B6590C3-40BE-46C1-85DE-8CA19F81ED7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B6F-4A7F-9F75-F230522D03E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DBDBD0B-E68B-4C97-809B-3A8F817E6DF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B6F-4A7F-9F75-F230522D03E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53E4DFC-5929-4D16-A64A-1AB54F80DFD0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B6F-4A7F-9F75-F230522D03E3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8DB40168-7950-47E3-9D40-94945E4B22F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6F-4A7F-9F75-F230522D0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Лист1!$A$138:$A$144</c:f>
              <c:strCache>
                <c:ptCount val="7"/>
                <c:pt idx="0">
                  <c:v>Կոպիտ վերաբերմունքի, անտակտության</c:v>
                </c:pt>
                <c:pt idx="1">
                  <c:v>Սեփական շահերի նպատակով ծառայողական պաշտոնի չարաշահման</c:v>
                </c:pt>
                <c:pt idx="2">
                  <c:v>Դիմումի/հայտարարության ընդունման մերժման</c:v>
                </c:pt>
                <c:pt idx="3">
                  <c:v>Հոգեբանական ճնշման, նվաստացման</c:v>
                </c:pt>
                <c:pt idx="4">
                  <c:v>Կաշառակերության,  հովանավորչության</c:v>
                </c:pt>
                <c:pt idx="5">
                  <c:v>Փաստերի և/կամ փաստաթղթերի կեղծման</c:v>
                </c:pt>
                <c:pt idx="6">
                  <c:v>Ֆիզիկական բռնության, ծեծի</c:v>
                </c:pt>
              </c:strCache>
            </c:strRef>
          </c:cat>
          <c:val>
            <c:numRef>
              <c:f>Лист1!$F$138:$F$144</c:f>
              <c:numCache>
                <c:formatCode>###0.0</c:formatCode>
                <c:ptCount val="7"/>
                <c:pt idx="1">
                  <c:v>0.86956521739130443</c:v>
                </c:pt>
                <c:pt idx="2">
                  <c:v>0.86956521739130443</c:v>
                </c:pt>
                <c:pt idx="5">
                  <c:v>0.86956521739130443</c:v>
                </c:pt>
                <c:pt idx="6">
                  <c:v>0.86956521739130443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9F-4DD1-8851-8F564CF78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882048"/>
        <c:axId val="176883584"/>
      </c:barChart>
      <c:catAx>
        <c:axId val="17688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883584"/>
        <c:crosses val="autoZero"/>
        <c:auto val="1"/>
        <c:lblAlgn val="ctr"/>
        <c:lblOffset val="100"/>
        <c:noMultiLvlLbl val="0"/>
      </c:catAx>
      <c:valAx>
        <c:axId val="176883584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one"/>
        <c:crossAx val="17688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D1-43C2-9921-C2A8E5191D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D1-43C2-9921-C2A8E5191D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D1-43C2-9921-C2A8E5191D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D1-43C2-9921-C2A8E5191D7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D52D8D9C-E721-4581-9F40-67388F05A9E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D1-43C2-9921-C2A8E5191D7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60556C7-99D4-451D-9389-45DDF79ACF48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D1-43C2-9921-C2A8E5191D7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AE43B7F-783A-4791-91D4-22399913A0D6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D1-43C2-9921-C2A8E5191D7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78816A3-A761-42B6-BFA9-100CB02E4CC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5D1-43C2-9921-C2A8E5191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'Խաչ_Տարիք,սեռ'!$C$77:$C$80</c:f>
              <c:strCache>
                <c:ptCount val="4"/>
                <c:pt idx="0">
                  <c:v>Առնչվել են</c:v>
                </c:pt>
                <c:pt idx="1">
                  <c:v>Ականատես են եղել</c:v>
                </c:pt>
                <c:pt idx="2">
                  <c:v>Լսել են</c:v>
                </c:pt>
                <c:pt idx="3">
                  <c:v>Չեն առնչվել</c:v>
                </c:pt>
              </c:strCache>
            </c:strRef>
          </c:cat>
          <c:val>
            <c:numRef>
              <c:f>'Խաչ_Տարիք,սեռ'!$D$77:$D$80</c:f>
              <c:numCache>
                <c:formatCode>General</c:formatCode>
                <c:ptCount val="4"/>
                <c:pt idx="0">
                  <c:v>12.6</c:v>
                </c:pt>
                <c:pt idx="1">
                  <c:v>3.5</c:v>
                </c:pt>
                <c:pt idx="2">
                  <c:v>19.600000000000001</c:v>
                </c:pt>
                <c:pt idx="3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D1-43C2-9921-C2A8E5191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Առնչվել են ոստիկանության հետ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14473FB-D558-48A9-837B-6263B95FE633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7D-4F9F-B769-D23614429B7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E8F31B0-7CE2-41F0-9F53-E3EEC089E9E2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E7D-4F9F-B769-D23614429B7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EB05167-AD43-4EA0-9F54-1D6228038EEF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E7D-4F9F-B769-D23614429B7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F2DDA7D-A2B4-4E31-84A8-5D90562F8609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E7D-4F9F-B769-D23614429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Лист4!$B$1:$E$1</c:f>
              <c:strCache>
                <c:ptCount val="4"/>
                <c:pt idx="0">
                  <c:v>Միանշանակ այո</c:v>
                </c:pt>
                <c:pt idx="1">
                  <c:v>Ավելի շուտ այո</c:v>
                </c:pt>
                <c:pt idx="2">
                  <c:v>Ավելի շուտ ոչ</c:v>
                </c:pt>
                <c:pt idx="3">
                  <c:v>Միանշանակ ոչ</c:v>
                </c:pt>
              </c:strCache>
            </c:strRef>
          </c:cat>
          <c:val>
            <c:numRef>
              <c:f>Лист4!$B$2:$E$2</c:f>
              <c:numCache>
                <c:formatCode>General</c:formatCode>
                <c:ptCount val="4"/>
                <c:pt idx="0">
                  <c:v>27.9</c:v>
                </c:pt>
                <c:pt idx="1">
                  <c:v>25</c:v>
                </c:pt>
                <c:pt idx="2">
                  <c:v>10.3</c:v>
                </c:pt>
                <c:pt idx="3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9-4C2D-A58B-8F8ADD664188}"/>
            </c:ext>
          </c:extLst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Անկախ առնչվելու հանգամանքի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5912894-D5D6-4F51-B739-B1A28A5A81A3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7D-4F9F-B769-D23614429B7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40EFFEA-4A41-445B-AEC8-B1A2FE5E8BB5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7D-4F9F-B769-D23614429B7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4CB4D69-05FA-4E7A-9602-1CAEDCE700C9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E7D-4F9F-B769-D23614429B7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9D15BB8-5CEB-4FA7-8761-6B56DC5992FE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7D-4F9F-B769-D23614429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Лист4!$B$1:$E$1</c:f>
              <c:strCache>
                <c:ptCount val="4"/>
                <c:pt idx="0">
                  <c:v>Միանշանակ այո</c:v>
                </c:pt>
                <c:pt idx="1">
                  <c:v>Ավելի շուտ այո</c:v>
                </c:pt>
                <c:pt idx="2">
                  <c:v>Ավելի շուտ ոչ</c:v>
                </c:pt>
                <c:pt idx="3">
                  <c:v>Միանշանակ ոչ</c:v>
                </c:pt>
              </c:strCache>
            </c:strRef>
          </c:cat>
          <c:val>
            <c:numRef>
              <c:f>Лист4!$B$3:$E$3</c:f>
              <c:numCache>
                <c:formatCode>General</c:formatCode>
                <c:ptCount val="4"/>
                <c:pt idx="0">
                  <c:v>40.200000000000003</c:v>
                </c:pt>
                <c:pt idx="1">
                  <c:v>23.4</c:v>
                </c:pt>
                <c:pt idx="2">
                  <c:v>9.6</c:v>
                </c:pt>
                <c:pt idx="3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9-4C2D-A58B-8F8ADD664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6330351"/>
        <c:axId val="736327023"/>
      </c:barChart>
      <c:catAx>
        <c:axId val="736330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6327023"/>
        <c:crosses val="autoZero"/>
        <c:auto val="1"/>
        <c:lblAlgn val="ctr"/>
        <c:lblOffset val="100"/>
        <c:noMultiLvlLbl val="0"/>
      </c:catAx>
      <c:valAx>
        <c:axId val="7363270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633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66-4475-83B2-B6628A86DB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66-4475-83B2-B6628A86DB2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3ADA7FB-C9DB-41D0-B2E7-C50BC7C3F133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66-4475-83B2-B6628A86DB2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ED883D7-8042-47C0-BA76-61C1528B083E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66-4475-83B2-B6628A86D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Ոստիկանություն!$G$302:$G$303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Ոստիկանություն!$J$302:$J$303</c:f>
              <c:numCache>
                <c:formatCode>General</c:formatCode>
                <c:ptCount val="2"/>
                <c:pt idx="0">
                  <c:v>56.3</c:v>
                </c:pt>
                <c:pt idx="1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66-4475-83B2-B6628A86D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81012971204698"/>
          <c:y val="0.12948568922938186"/>
          <c:w val="0.58162948381452328"/>
          <c:h val="0.748218364098583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482AFE7-0716-4205-842B-7926D64452CE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A6C-4FEA-92A9-5947434ED34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32ADFE0-C0A3-4F56-BAA5-9E4B3E5166D1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6C-4FEA-92A9-5947434ED34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8F0BE70-A1A7-4D81-96B4-678E70D6F4F7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A6C-4FEA-92A9-5947434ED34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9FE75D1-BD87-4523-85DE-12B69F6F2B0D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6C-4FEA-92A9-5947434ED34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0841BF6-051C-4027-B999-A298F25234B4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A6C-4FEA-92A9-5947434ED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Ոստիկանություն!$B$284:$B$288</c:f>
              <c:strCache>
                <c:ptCount val="5"/>
                <c:pt idx="0">
                  <c:v>Ներկա դրությամբ էլ տուժում ենք այդ կամայականություններից</c:v>
                </c:pt>
                <c:pt idx="1">
                  <c:v>Դա շատ հավանական է</c:v>
                </c:pt>
                <c:pt idx="2">
                  <c:v>Դա քիչ հավանական է</c:v>
                </c:pt>
                <c:pt idx="3">
                  <c:v>Դա անհնարին է</c:v>
                </c:pt>
                <c:pt idx="4">
                  <c:v>Դժվարանում եմ պատասխանել</c:v>
                </c:pt>
              </c:strCache>
            </c:strRef>
          </c:cat>
          <c:val>
            <c:numRef>
              <c:f>Ոստիկանություն!$D$284:$D$288</c:f>
              <c:numCache>
                <c:formatCode>###0.0</c:formatCode>
                <c:ptCount val="5"/>
                <c:pt idx="0">
                  <c:v>2.3333333333333335</c:v>
                </c:pt>
                <c:pt idx="1">
                  <c:v>13.916666666666668</c:v>
                </c:pt>
                <c:pt idx="2">
                  <c:v>37.16666666666665</c:v>
                </c:pt>
                <c:pt idx="3">
                  <c:v>37.333333333333336</c:v>
                </c:pt>
                <c:pt idx="4">
                  <c:v>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9-4B2C-82D5-4A0AFFC4D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585152"/>
        <c:axId val="177599232"/>
      </c:barChart>
      <c:catAx>
        <c:axId val="17758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599232"/>
        <c:crosses val="autoZero"/>
        <c:auto val="1"/>
        <c:lblAlgn val="ctr"/>
        <c:lblOffset val="100"/>
        <c:noMultiLvlLbl val="0"/>
      </c:catAx>
      <c:valAx>
        <c:axId val="17759923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one"/>
        <c:crossAx val="17758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92-42A5-9DD9-D931AA034E7F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2-42A5-9DD9-D931AA034E7F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92-42A5-9DD9-D931AA034E7F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92-42A5-9DD9-D931AA034E7F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92-42A5-9DD9-D931AA034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Лист2!$J$30:$J$34</c:f>
              <c:strCache>
                <c:ptCount val="5"/>
                <c:pt idx="0">
                  <c:v>Միանշանակ այո</c:v>
                </c:pt>
                <c:pt idx="1">
                  <c:v>Ավելի շուտ այո</c:v>
                </c:pt>
                <c:pt idx="2">
                  <c:v>Ավելի շուտ ոչ</c:v>
                </c:pt>
                <c:pt idx="3">
                  <c:v>Միանշանակ ոչ</c:v>
                </c:pt>
                <c:pt idx="4">
                  <c:v>Դժվարանում եմ պատասխանել</c:v>
                </c:pt>
              </c:strCache>
            </c:strRef>
          </c:cat>
          <c:val>
            <c:numRef>
              <c:f>Лист2!$K$30:$K$34</c:f>
              <c:numCache>
                <c:formatCode>###0.0%</c:formatCode>
                <c:ptCount val="5"/>
                <c:pt idx="0">
                  <c:v>0.15652173913043479</c:v>
                </c:pt>
                <c:pt idx="1">
                  <c:v>0.28260869565217389</c:v>
                </c:pt>
                <c:pt idx="2">
                  <c:v>0.19565217391304349</c:v>
                </c:pt>
                <c:pt idx="3">
                  <c:v>0.23478260869565218</c:v>
                </c:pt>
                <c:pt idx="4">
                  <c:v>0.13043478260869565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92-42A5-9DD9-D931AA034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AC23D10-859E-4ABA-9964-D2015D7AC5D2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1E2-4915-8BF3-3770F895482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42D0418-ED5E-4FC6-BAB7-C6BC6BB1803B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E2-4915-8BF3-3770F895482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39DA4F5-A714-4918-B128-F613BAAC513F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1E2-4915-8BF3-3770F895482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1B4DC19-E737-4209-AA87-E58C09EEFF6C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E2-4915-8BF3-3770F8954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Ոստիկանություն!$G$309:$G$312</c:f>
              <c:strCache>
                <c:ptCount val="4"/>
                <c:pt idx="0">
                  <c:v>Միանշանակ այո</c:v>
                </c:pt>
                <c:pt idx="1">
                  <c:v>Ավելի շուտ այո</c:v>
                </c:pt>
                <c:pt idx="2">
                  <c:v>Ավելի շուտ ոչ</c:v>
                </c:pt>
                <c:pt idx="3">
                  <c:v>Միանշանակ ոչ</c:v>
                </c:pt>
              </c:strCache>
            </c:strRef>
          </c:cat>
          <c:val>
            <c:numRef>
              <c:f>Ոստիկանություն!$J$309:$J$312</c:f>
              <c:numCache>
                <c:formatCode>General</c:formatCode>
                <c:ptCount val="4"/>
                <c:pt idx="0">
                  <c:v>35.6</c:v>
                </c:pt>
                <c:pt idx="1">
                  <c:v>42.5</c:v>
                </c:pt>
                <c:pt idx="2">
                  <c:v>10.5</c:v>
                </c:pt>
                <c:pt idx="3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A-4372-A8D3-B63F18FA4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49152"/>
        <c:axId val="177650688"/>
      </c:barChart>
      <c:catAx>
        <c:axId val="1776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650688"/>
        <c:crosses val="autoZero"/>
        <c:auto val="1"/>
        <c:lblAlgn val="ctr"/>
        <c:lblOffset val="100"/>
        <c:noMultiLvlLbl val="0"/>
      </c:catAx>
      <c:valAx>
        <c:axId val="177650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764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0EF14EF-387D-4DFD-82D4-A87D1F2587DF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FBB-4B5F-878F-90D78CA72D3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61BC902-A4E6-4F13-9430-D918F3C944F6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BB-4B5F-878F-90D78CA72D3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33F6E85-49EC-49CC-9874-B2EDEBEEB2A0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FBB-4B5F-878F-90D78CA72D3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87A6977-B317-409A-B745-6E50CB116618}" type="VALUE">
                      <a:rPr lang="en-US" smtClean="0"/>
                      <a:pPr/>
                      <a:t>[ЗНАЧЕНИЕ]</a:t>
                    </a:fld>
                    <a:r>
                      <a:rPr lang="en-US" sz="18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BB-4B5F-878F-90D78CA72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Ոստիկանություն!$G$318:$G$321</c:f>
              <c:strCache>
                <c:ptCount val="4"/>
                <c:pt idx="0">
                  <c:v>Միանշանակ այո</c:v>
                </c:pt>
                <c:pt idx="1">
                  <c:v>Ավելի շուտ այո</c:v>
                </c:pt>
                <c:pt idx="2">
                  <c:v>Ավելի շուտ ոչ</c:v>
                </c:pt>
                <c:pt idx="3">
                  <c:v>Միանշանակ ոչ</c:v>
                </c:pt>
              </c:strCache>
            </c:strRef>
          </c:cat>
          <c:val>
            <c:numRef>
              <c:f>Ոստիկանություն!$J$318:$J$321</c:f>
              <c:numCache>
                <c:formatCode>General</c:formatCode>
                <c:ptCount val="4"/>
                <c:pt idx="0">
                  <c:v>63.1</c:v>
                </c:pt>
                <c:pt idx="1">
                  <c:v>27.6</c:v>
                </c:pt>
                <c:pt idx="2">
                  <c:v>3.2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2-4CAB-8D24-AB121D1F3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900544"/>
        <c:axId val="177902336"/>
      </c:barChart>
      <c:catAx>
        <c:axId val="17790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902336"/>
        <c:crosses val="autoZero"/>
        <c:auto val="1"/>
        <c:lblAlgn val="ctr"/>
        <c:lblOffset val="100"/>
        <c:noMultiLvlLbl val="0"/>
      </c:catAx>
      <c:valAx>
        <c:axId val="177902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790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09933004570995E-2"/>
          <c:y val="0"/>
          <c:w val="0.97324472876149537"/>
          <c:h val="0.77328586352889461"/>
        </c:manualLayout>
      </c:layout>
      <c:lineChart>
        <c:grouping val="standard"/>
        <c:varyColors val="0"/>
        <c:ser>
          <c:idx val="0"/>
          <c:order val="0"/>
          <c:tx>
            <c:strRef>
              <c:f>positive!$A$3</c:f>
              <c:strCache>
                <c:ptCount val="1"/>
                <c:pt idx="0">
                  <c:v>Գնալով վիճակն ավելի լավանում է</c:v>
                </c:pt>
              </c:strCache>
            </c:strRef>
          </c:tx>
          <c:spPr>
            <a:ln w="38100" cap="flat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positive!$B$1:$C$2</c:f>
              <c:strCache>
                <c:ptCount val="2"/>
                <c:pt idx="0">
                  <c:v>2019</c:v>
                </c:pt>
                <c:pt idx="1">
                  <c:v>2024</c:v>
                </c:pt>
              </c:strCache>
            </c:strRef>
          </c:cat>
          <c:val>
            <c:numRef>
              <c:f>positive!$B$3:$C$3</c:f>
              <c:numCache>
                <c:formatCode>0%</c:formatCode>
                <c:ptCount val="2"/>
                <c:pt idx="0">
                  <c:v>0.67000000000000015</c:v>
                </c:pt>
                <c:pt idx="1">
                  <c:v>0.33800000000000008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04-4771-A7EB-E54163ABBA85}"/>
            </c:ext>
          </c:extLst>
        </c:ser>
        <c:ser>
          <c:idx val="1"/>
          <c:order val="1"/>
          <c:tx>
            <c:strRef>
              <c:f>positive!$A$4</c:f>
              <c:strCache>
                <c:ptCount val="1"/>
                <c:pt idx="0">
                  <c:v>Ոչինչ չի փոխվում</c:v>
                </c:pt>
              </c:strCache>
            </c:strRef>
          </c:tx>
          <c:spPr>
            <a:ln w="34925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positive!$B$1:$C$2</c:f>
              <c:strCache>
                <c:ptCount val="2"/>
                <c:pt idx="0">
                  <c:v>2019</c:v>
                </c:pt>
                <c:pt idx="1">
                  <c:v>2024</c:v>
                </c:pt>
              </c:strCache>
            </c:strRef>
          </c:cat>
          <c:val>
            <c:numRef>
              <c:f>positive!$B$4:$C$4</c:f>
              <c:numCache>
                <c:formatCode>0%</c:formatCode>
                <c:ptCount val="2"/>
                <c:pt idx="0">
                  <c:v>0.24000000000000002</c:v>
                </c:pt>
                <c:pt idx="1">
                  <c:v>0.15200000000000002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04-4771-A7EB-E54163ABBA85}"/>
            </c:ext>
          </c:extLst>
        </c:ser>
        <c:ser>
          <c:idx val="2"/>
          <c:order val="2"/>
          <c:tx>
            <c:strRef>
              <c:f>positive!$A$5</c:f>
              <c:strCache>
                <c:ptCount val="1"/>
                <c:pt idx="0">
                  <c:v>Գնալով վիճակն ավելի վատանում է</c:v>
                </c:pt>
              </c:strCache>
            </c:strRef>
          </c:tx>
          <c:spPr>
            <a:ln w="349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1.4625228519195791E-2"/>
                  <c:y val="-5.3333333333333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24-4D6A-81B6-994112BAB147}"/>
                </c:ext>
              </c:extLst>
            </c:dLbl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positive!$B$1:$C$2</c:f>
              <c:strCache>
                <c:ptCount val="2"/>
                <c:pt idx="0">
                  <c:v>2019</c:v>
                </c:pt>
                <c:pt idx="1">
                  <c:v>2024</c:v>
                </c:pt>
              </c:strCache>
            </c:strRef>
          </c:cat>
          <c:val>
            <c:numRef>
              <c:f>positive!$B$5:$C$5</c:f>
              <c:numCache>
                <c:formatCode>0%</c:formatCode>
                <c:ptCount val="2"/>
                <c:pt idx="0">
                  <c:v>9.0000000000000011E-2</c:v>
                </c:pt>
                <c:pt idx="1">
                  <c:v>0.40800000000000003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04-4771-A7EB-E54163ABB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155520"/>
        <c:axId val="178157056"/>
      </c:lineChart>
      <c:catAx>
        <c:axId val="178155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157056"/>
        <c:crosses val="autoZero"/>
        <c:auto val="1"/>
        <c:lblAlgn val="ctr"/>
        <c:lblOffset val="100"/>
        <c:noMultiLvlLbl val="0"/>
      </c:catAx>
      <c:valAx>
        <c:axId val="178157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78155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Ոստիկանություն!$J$13</c:f>
              <c:strCache>
                <c:ptCount val="1"/>
                <c:pt idx="0">
                  <c:v>Լիովին վստահում եմ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19C8899-0036-4B3B-A337-AFA287A9F2D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F0-4240-B48A-D5AB7E6D09E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2D4B0F7-B4F5-4D30-B52A-5E7A1D936733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F0-4240-B48A-D5AB7E6D09E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19326F8-7C11-47DB-9DB0-4A90B716815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1F0-4240-B48A-D5AB7E6D09E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187C938-70F6-4D9D-BD1A-8DD3EA159A0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1F0-4240-B48A-D5AB7E6D0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Ոստիկանություն!$I$14:$I$17</c:f>
              <c:strCache>
                <c:ptCount val="4"/>
                <c:pt idx="0">
                  <c:v>Ոստիկանություն</c:v>
                </c:pt>
                <c:pt idx="1">
                  <c:v>Դատարաններ</c:v>
                </c:pt>
                <c:pt idx="2">
                  <c:v>Դատախազություն</c:v>
                </c:pt>
                <c:pt idx="3">
                  <c:v>Բանակ</c:v>
                </c:pt>
              </c:strCache>
            </c:strRef>
          </c:cat>
          <c:val>
            <c:numRef>
              <c:f>Ոստիկանություն!$J$14:$J$17</c:f>
              <c:numCache>
                <c:formatCode>###0.0</c:formatCode>
                <c:ptCount val="4"/>
                <c:pt idx="0">
                  <c:v>15.166666666666671</c:v>
                </c:pt>
                <c:pt idx="1">
                  <c:v>7.75</c:v>
                </c:pt>
                <c:pt idx="2">
                  <c:v>7.166666666666667</c:v>
                </c:pt>
                <c:pt idx="3">
                  <c:v>49.66666666666665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A-49B9-93B9-07272744D09A}"/>
            </c:ext>
          </c:extLst>
        </c:ser>
        <c:ser>
          <c:idx val="1"/>
          <c:order val="1"/>
          <c:tx>
            <c:strRef>
              <c:f>Ոստիկանություն!$K$13</c:f>
              <c:strCache>
                <c:ptCount val="1"/>
                <c:pt idx="0">
                  <c:v>Ավելի շուտ վստահում եմ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C90067D-3B50-4DB8-8DAF-49D8CDDBAE1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1F0-4240-B48A-D5AB7E6D09E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0816056-0939-478E-8CD7-96802DC1B7D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1F0-4240-B48A-D5AB7E6D09E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537D555-6252-44F1-8CBC-696C3838593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1F0-4240-B48A-D5AB7E6D09E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D0CDE21-9B03-4F0C-A166-C54778B1A42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1F0-4240-B48A-D5AB7E6D0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Ոստիկանություն!$I$14:$I$17</c:f>
              <c:strCache>
                <c:ptCount val="4"/>
                <c:pt idx="0">
                  <c:v>Ոստիկանություն</c:v>
                </c:pt>
                <c:pt idx="1">
                  <c:v>Դատարաններ</c:v>
                </c:pt>
                <c:pt idx="2">
                  <c:v>Դատախազություն</c:v>
                </c:pt>
                <c:pt idx="3">
                  <c:v>Բանակ</c:v>
                </c:pt>
              </c:strCache>
            </c:strRef>
          </c:cat>
          <c:val>
            <c:numRef>
              <c:f>Ոստիկանություն!$K$14:$K$17</c:f>
              <c:numCache>
                <c:formatCode>###0.0</c:formatCode>
                <c:ptCount val="4"/>
                <c:pt idx="0">
                  <c:v>42.75</c:v>
                </c:pt>
                <c:pt idx="1">
                  <c:v>33.66666666666665</c:v>
                </c:pt>
                <c:pt idx="2">
                  <c:v>32.66666666666665</c:v>
                </c:pt>
                <c:pt idx="3">
                  <c:v>26.916666666666668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A-49B9-93B9-07272744D09A}"/>
            </c:ext>
          </c:extLst>
        </c:ser>
        <c:ser>
          <c:idx val="2"/>
          <c:order val="2"/>
          <c:tx>
            <c:strRef>
              <c:f>Ոստիկանություն!$L$13</c:f>
              <c:strCache>
                <c:ptCount val="1"/>
                <c:pt idx="0">
                  <c:v>Ավելի շուտ չեմ վստահում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03CC6A0-CB24-48B4-ADD8-52FB3243840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1F0-4240-B48A-D5AB7E6D09E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BA43EC3-CE74-4BBA-8EB8-7784C15A2E3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1F0-4240-B48A-D5AB7E6D09E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BDA5310-0BE2-4886-84F3-FA4120212967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1F0-4240-B48A-D5AB7E6D09E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A7FF2EB-491D-4AB7-8A7F-402C18020A5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41F0-4240-B48A-D5AB7E6D0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Ոստիկանություն!$I$14:$I$17</c:f>
              <c:strCache>
                <c:ptCount val="4"/>
                <c:pt idx="0">
                  <c:v>Ոստիկանություն</c:v>
                </c:pt>
                <c:pt idx="1">
                  <c:v>Դատարաններ</c:v>
                </c:pt>
                <c:pt idx="2">
                  <c:v>Դատախազություն</c:v>
                </c:pt>
                <c:pt idx="3">
                  <c:v>Բանակ</c:v>
                </c:pt>
              </c:strCache>
            </c:strRef>
          </c:cat>
          <c:val>
            <c:numRef>
              <c:f>Ոստիկանություն!$L$14:$L$17</c:f>
              <c:numCache>
                <c:formatCode>###0.0</c:formatCode>
                <c:ptCount val="4"/>
                <c:pt idx="0">
                  <c:v>16.25</c:v>
                </c:pt>
                <c:pt idx="1">
                  <c:v>18.833333333333325</c:v>
                </c:pt>
                <c:pt idx="2">
                  <c:v>16.583333333333321</c:v>
                </c:pt>
                <c:pt idx="3">
                  <c:v>7.5833333333333348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A-49B9-93B9-07272744D09A}"/>
            </c:ext>
          </c:extLst>
        </c:ser>
        <c:ser>
          <c:idx val="3"/>
          <c:order val="3"/>
          <c:tx>
            <c:strRef>
              <c:f>Ոստիկանություն!$M$13</c:f>
              <c:strCache>
                <c:ptCount val="1"/>
                <c:pt idx="0">
                  <c:v>Բոլորովին չեմ վստահում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67C5F69-7FBA-4C02-A323-9A6634FB63DE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F0-4240-B48A-D5AB7E6D09E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3EF648B-B0D4-495C-A2D4-326025F7275E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F0-4240-B48A-D5AB7E6D09E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A332D7B-1BB3-40CF-AAC4-78183F4C4BC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F0-4240-B48A-D5AB7E6D09E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9D29B68-D8FF-4155-96EF-33B829C4664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1F0-4240-B48A-D5AB7E6D0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Ոստիկանություն!$I$14:$I$17</c:f>
              <c:strCache>
                <c:ptCount val="4"/>
                <c:pt idx="0">
                  <c:v>Ոստիկանություն</c:v>
                </c:pt>
                <c:pt idx="1">
                  <c:v>Դատարաններ</c:v>
                </c:pt>
                <c:pt idx="2">
                  <c:v>Դատախազություն</c:v>
                </c:pt>
                <c:pt idx="3">
                  <c:v>Բանակ</c:v>
                </c:pt>
              </c:strCache>
            </c:strRef>
          </c:cat>
          <c:val>
            <c:numRef>
              <c:f>Ոստիկանություն!$M$14:$M$17</c:f>
              <c:numCache>
                <c:formatCode>###0.0</c:formatCode>
                <c:ptCount val="4"/>
                <c:pt idx="0">
                  <c:v>22.166666666666668</c:v>
                </c:pt>
                <c:pt idx="1">
                  <c:v>27.250000000000004</c:v>
                </c:pt>
                <c:pt idx="2">
                  <c:v>28.416666666666668</c:v>
                </c:pt>
                <c:pt idx="3">
                  <c:v>12.666666666666671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EA-49B9-93B9-07272744D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256128"/>
        <c:axId val="176257664"/>
      </c:barChart>
      <c:catAx>
        <c:axId val="1762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257664"/>
        <c:crosses val="autoZero"/>
        <c:auto val="1"/>
        <c:lblAlgn val="ctr"/>
        <c:lblOffset val="100"/>
        <c:noMultiLvlLbl val="0"/>
      </c:catAx>
      <c:valAx>
        <c:axId val="176257664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one"/>
        <c:crossAx val="1762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377439233139358E-2"/>
          <c:y val="0.86138407131409156"/>
          <c:w val="0.91856879303130579"/>
          <c:h val="0.12475673662224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Лист5!$B$1:$B$12</c:f>
              <c:strCache>
                <c:ptCount val="12"/>
                <c:pt idx="0">
                  <c:v>Մեծ Բրիտանիա</c:v>
                </c:pt>
                <c:pt idx="1">
                  <c:v>Հունաստան</c:v>
                </c:pt>
                <c:pt idx="2">
                  <c:v>Այլ</c:v>
                </c:pt>
                <c:pt idx="3">
                  <c:v>Գերմանիա</c:v>
                </c:pt>
                <c:pt idx="4">
                  <c:v>ՀԱՊԿ</c:v>
                </c:pt>
                <c:pt idx="5">
                  <c:v>Հնդկաստան</c:v>
                </c:pt>
                <c:pt idx="6">
                  <c:v>Իրան</c:v>
                </c:pt>
                <c:pt idx="7">
                  <c:v>ՆԱՏՕ</c:v>
                </c:pt>
                <c:pt idx="8">
                  <c:v>ԱՄՆ</c:v>
                </c:pt>
                <c:pt idx="9">
                  <c:v>Ռուսաստանի Դաշնություն</c:v>
                </c:pt>
                <c:pt idx="10">
                  <c:v>Ֆրանսիա</c:v>
                </c:pt>
                <c:pt idx="11">
                  <c:v>Միայն Հայաստան</c:v>
                </c:pt>
              </c:strCache>
            </c:strRef>
          </c:cat>
          <c:val>
            <c:numRef>
              <c:f>Лист5!$C$1:$C$12</c:f>
              <c:numCache>
                <c:formatCode>###0.0%</c:formatCode>
                <c:ptCount val="12"/>
                <c:pt idx="0">
                  <c:v>1.1666666666666667E-2</c:v>
                </c:pt>
                <c:pt idx="1">
                  <c:v>1.2500000000000001E-2</c:v>
                </c:pt>
                <c:pt idx="2">
                  <c:v>1.8333333333333333E-2</c:v>
                </c:pt>
                <c:pt idx="3">
                  <c:v>0.03</c:v>
                </c:pt>
                <c:pt idx="4">
                  <c:v>3.5000000000000003E-2</c:v>
                </c:pt>
                <c:pt idx="5">
                  <c:v>6.4166666666666664E-2</c:v>
                </c:pt>
                <c:pt idx="6">
                  <c:v>8.2500000000000004E-2</c:v>
                </c:pt>
                <c:pt idx="7">
                  <c:v>9.4166666666666662E-2</c:v>
                </c:pt>
                <c:pt idx="8">
                  <c:v>0.12916666666666668</c:v>
                </c:pt>
                <c:pt idx="9">
                  <c:v>0.1875</c:v>
                </c:pt>
                <c:pt idx="10">
                  <c:v>0.28833333333333333</c:v>
                </c:pt>
                <c:pt idx="11">
                  <c:v>0.33416666666666667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2-4768-8FD8-F61E71150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7275743"/>
        <c:axId val="727279071"/>
      </c:barChart>
      <c:catAx>
        <c:axId val="727275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7279071"/>
        <c:crosses val="autoZero"/>
        <c:auto val="1"/>
        <c:lblAlgn val="ctr"/>
        <c:lblOffset val="100"/>
        <c:noMultiLvlLbl val="0"/>
      </c:catAx>
      <c:valAx>
        <c:axId val="727279071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72727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Արտաքին!$I$34:$I$47</c:f>
              <c:strCache>
                <c:ptCount val="14"/>
                <c:pt idx="0">
                  <c:v>Բոլորն էլ վստահելի են</c:v>
                </c:pt>
                <c:pt idx="1">
                  <c:v>Ադրբեջան</c:v>
                </c:pt>
                <c:pt idx="2">
                  <c:v>Թուրքիա</c:v>
                </c:pt>
                <c:pt idx="3">
                  <c:v>Ճապոնիա</c:v>
                </c:pt>
                <c:pt idx="4">
                  <c:v>Մեծ Բրիտանիա</c:v>
                </c:pt>
                <c:pt idx="5">
                  <c:v>Հունաստան</c:v>
                </c:pt>
                <c:pt idx="6">
                  <c:v>Չինաստան</c:v>
                </c:pt>
                <c:pt idx="7">
                  <c:v>Գերմանիա</c:v>
                </c:pt>
                <c:pt idx="8">
                  <c:v>Չկա այդպիսին</c:v>
                </c:pt>
                <c:pt idx="9">
                  <c:v>ԱՄՆ</c:v>
                </c:pt>
                <c:pt idx="10">
                  <c:v>Ռուսաստանի Դաշնություն</c:v>
                </c:pt>
                <c:pt idx="11">
                  <c:v>Հնդկաստան</c:v>
                </c:pt>
                <c:pt idx="12">
                  <c:v>Իրան</c:v>
                </c:pt>
                <c:pt idx="13">
                  <c:v>Ֆրանսիա</c:v>
                </c:pt>
              </c:strCache>
            </c:strRef>
          </c:cat>
          <c:val>
            <c:numRef>
              <c:f>Արտաքին!$J$34:$J$47</c:f>
              <c:numCache>
                <c:formatCode>###0.0%</c:formatCode>
                <c:ptCount val="14"/>
                <c:pt idx="0">
                  <c:v>1.6666666666666668E-3</c:v>
                </c:pt>
                <c:pt idx="1">
                  <c:v>2.5000000000000001E-3</c:v>
                </c:pt>
                <c:pt idx="2">
                  <c:v>3.3333333333333335E-3</c:v>
                </c:pt>
                <c:pt idx="3">
                  <c:v>2.1666666666666671E-2</c:v>
                </c:pt>
                <c:pt idx="4">
                  <c:v>3.7499999999999999E-2</c:v>
                </c:pt>
                <c:pt idx="5">
                  <c:v>7.3333333333333334E-2</c:v>
                </c:pt>
                <c:pt idx="6">
                  <c:v>8.8333333333333333E-2</c:v>
                </c:pt>
                <c:pt idx="7">
                  <c:v>0.10333333333333333</c:v>
                </c:pt>
                <c:pt idx="8">
                  <c:v>0.11</c:v>
                </c:pt>
                <c:pt idx="9">
                  <c:v>0.25083333333333335</c:v>
                </c:pt>
                <c:pt idx="10">
                  <c:v>0.27166666666666667</c:v>
                </c:pt>
                <c:pt idx="11">
                  <c:v>0.32166666666666666</c:v>
                </c:pt>
                <c:pt idx="12">
                  <c:v>0.35916666666666669</c:v>
                </c:pt>
                <c:pt idx="13">
                  <c:v>0.67333333333333334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A-4276-809B-69777094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5562752"/>
        <c:axId val="1415567744"/>
      </c:barChart>
      <c:catAx>
        <c:axId val="141556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5567744"/>
        <c:crosses val="autoZero"/>
        <c:auto val="1"/>
        <c:lblAlgn val="ctr"/>
        <c:lblOffset val="100"/>
        <c:noMultiLvlLbl val="0"/>
      </c:catAx>
      <c:valAx>
        <c:axId val="1415567744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41556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33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Արտաքին!$I$56:$I$69</c:f>
              <c:strCache>
                <c:ptCount val="14"/>
                <c:pt idx="0">
                  <c:v>Չկա այդպիսին</c:v>
                </c:pt>
                <c:pt idx="1">
                  <c:v>Հունաստան</c:v>
                </c:pt>
                <c:pt idx="2">
                  <c:v>Ճապոնիա</c:v>
                </c:pt>
                <c:pt idx="3">
                  <c:v>Հնդկաստան</c:v>
                </c:pt>
                <c:pt idx="4">
                  <c:v>Չինաստան</c:v>
                </c:pt>
                <c:pt idx="5">
                  <c:v>Բոլորն էլ անվստահելի են</c:v>
                </c:pt>
                <c:pt idx="6">
                  <c:v>Գերմանիա</c:v>
                </c:pt>
                <c:pt idx="7">
                  <c:v>Ֆրանսիա</c:v>
                </c:pt>
                <c:pt idx="8">
                  <c:v>Իրան</c:v>
                </c:pt>
                <c:pt idx="9">
                  <c:v>ԱՄՆ</c:v>
                </c:pt>
                <c:pt idx="10">
                  <c:v>Մեծ Բրիտանիա</c:v>
                </c:pt>
                <c:pt idx="11">
                  <c:v>Ռուսաստանի Դաշնություն</c:v>
                </c:pt>
                <c:pt idx="12">
                  <c:v>Ադրբեջան</c:v>
                </c:pt>
                <c:pt idx="13">
                  <c:v>Թուրքիա</c:v>
                </c:pt>
              </c:strCache>
            </c:strRef>
          </c:cat>
          <c:val>
            <c:numRef>
              <c:f>Արտաքին!$J$56:$J$69</c:f>
              <c:numCache>
                <c:formatCode>###0.0%</c:formatCode>
                <c:ptCount val="14"/>
                <c:pt idx="0">
                  <c:v>0.01</c:v>
                </c:pt>
                <c:pt idx="1">
                  <c:v>1.2500000000000001E-2</c:v>
                </c:pt>
                <c:pt idx="2">
                  <c:v>1.5833333333333335E-2</c:v>
                </c:pt>
                <c:pt idx="3">
                  <c:v>2.0833333333333329E-2</c:v>
                </c:pt>
                <c:pt idx="4">
                  <c:v>2.4166666666666666E-2</c:v>
                </c:pt>
                <c:pt idx="5">
                  <c:v>2.4166666666666666E-2</c:v>
                </c:pt>
                <c:pt idx="6">
                  <c:v>3.1666666666666669E-2</c:v>
                </c:pt>
                <c:pt idx="7">
                  <c:v>4.9166666666666664E-2</c:v>
                </c:pt>
                <c:pt idx="8">
                  <c:v>0.06</c:v>
                </c:pt>
                <c:pt idx="9">
                  <c:v>9.6666666666666665E-2</c:v>
                </c:pt>
                <c:pt idx="10">
                  <c:v>0.12333333333333334</c:v>
                </c:pt>
                <c:pt idx="11">
                  <c:v>0.41249999999999998</c:v>
                </c:pt>
                <c:pt idx="12">
                  <c:v>0.75666666666666671</c:v>
                </c:pt>
                <c:pt idx="13">
                  <c:v>0.76666666666666672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4-4E14-BB23-FF9C18DD3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0545472"/>
        <c:axId val="1410538400"/>
      </c:barChart>
      <c:catAx>
        <c:axId val="141054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10538400"/>
        <c:crosses val="autoZero"/>
        <c:auto val="1"/>
        <c:lblAlgn val="ctr"/>
        <c:lblOffset val="100"/>
        <c:noMultiLvlLbl val="0"/>
      </c:catAx>
      <c:valAx>
        <c:axId val="1410538400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4105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9969146672128"/>
          <c:y val="2.7709693652179283E-2"/>
          <c:w val="0.54228413072038784"/>
          <c:h val="0.865646664314218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Лист1!$K$2</c:f>
              <c:strCache>
                <c:ptCount val="1"/>
                <c:pt idx="0">
                  <c:v>Բարեկամական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F-4F6A-8A69-3BCE0A80932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F-4F6A-8A69-3BCE0A80932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DE7F251-D432-4C1E-8DC0-EECEB47159C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FFFF-401A-AE24-DCEEA673F42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8ACBE3A-C89D-45FD-A3A3-F47568E72EC1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FFF-401A-AE24-DCEEA673F42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BD344FA2-E773-4E54-AD91-843C824A87C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FFF-401A-AE24-DCEEA673F42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E62694E-6BBA-4805-A0F8-578E2EB4543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FFF-401A-AE24-DCEEA673F42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0C407C08-DDCA-4F72-8FFE-ECC8F792D12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FFF-401A-AE24-DCEEA673F42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7925F052-5874-4AAF-8832-A7E643DE71A9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FF-401A-AE24-DCEEA673F42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081A1F7-7193-4748-AE36-769731F9B596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FFF-401A-AE24-DCEEA673F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Лист1!$J$3:$J$11</c:f>
              <c:strCache>
                <c:ptCount val="9"/>
                <c:pt idx="0">
                  <c:v>Ադրբեջան</c:v>
                </c:pt>
                <c:pt idx="1">
                  <c:v>Թուրքիա</c:v>
                </c:pt>
                <c:pt idx="2">
                  <c:v>Մեծ Բրիտանիա</c:v>
                </c:pt>
                <c:pt idx="3">
                  <c:v>Ռուսաստանի Դաշնություն </c:v>
                </c:pt>
                <c:pt idx="4">
                  <c:v>Վրաստան</c:v>
                </c:pt>
                <c:pt idx="5">
                  <c:v>Գերմանիա</c:v>
                </c:pt>
                <c:pt idx="6">
                  <c:v>Ամերիկայի Միացյալ Նահանգներ </c:v>
                </c:pt>
                <c:pt idx="7">
                  <c:v>Իրան</c:v>
                </c:pt>
                <c:pt idx="8">
                  <c:v>Ֆրանսիա</c:v>
                </c:pt>
              </c:strCache>
            </c:strRef>
          </c:cat>
          <c:val>
            <c:numRef>
              <c:f>Лист1!$K$3:$K$11</c:f>
              <c:numCache>
                <c:formatCode>General</c:formatCode>
                <c:ptCount val="9"/>
                <c:pt idx="2" formatCode="###0">
                  <c:v>15.1</c:v>
                </c:pt>
                <c:pt idx="3" formatCode="###0">
                  <c:v>20.8</c:v>
                </c:pt>
                <c:pt idx="4" formatCode="###0">
                  <c:v>22.2</c:v>
                </c:pt>
                <c:pt idx="5" formatCode="###0">
                  <c:v>25.4</c:v>
                </c:pt>
                <c:pt idx="6" formatCode="###0">
                  <c:v>32.299999999999997</c:v>
                </c:pt>
                <c:pt idx="7" formatCode="###0">
                  <c:v>47.2</c:v>
                </c:pt>
                <c:pt idx="8" formatCode="###0">
                  <c:v>77.400000000000006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F-4F6A-8A69-3BCE0A80932F}"/>
            </c:ext>
          </c:extLst>
        </c:ser>
        <c:ser>
          <c:idx val="1"/>
          <c:order val="1"/>
          <c:tx>
            <c:strRef>
              <c:f>Лист1!$L$2</c:f>
              <c:strCache>
                <c:ptCount val="1"/>
                <c:pt idx="0">
                  <c:v>Ոչ բարեկամական (թշնամական)</c:v>
                </c:pt>
              </c:strCache>
            </c:strRef>
          </c:tx>
          <c:spPr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53B7FE2-2B3B-49FB-9915-22BABD9B2FCE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FFFF-401A-AE24-DCEEA673F4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8902E15-5BAA-4257-BA3A-DC631DA9A971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FFFF-401A-AE24-DCEEA673F42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643DA22-4AC3-452F-B881-68FC2469AB75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FFF-401A-AE24-DCEEA673F42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51F014F-C551-447D-ABAE-A92AAAA4F14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FFFF-401A-AE24-DCEEA673F42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DD76643-6D9C-434D-89E8-DD9AA1A8F09B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FFF-401A-AE24-DCEEA673F42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F9B1BAC1-2F0C-48FD-8D30-9734EC58797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FFF-401A-AE24-DCEEA673F42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426DBCB-5831-48DA-84CE-623F259CCC48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FFF-401A-AE24-DCEEA673F42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31C6B3F-A9B5-4C9E-B30A-A40108C37CE0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FF-401A-AE24-DCEEA673F42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6DD2C88B-62B6-44D5-BB8E-DEC3D0F862A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FF-401A-AE24-DCEEA673F42F}"/>
                </c:ext>
              </c:extLst>
            </c:dLbl>
            <c:spPr>
              <a:solidFill>
                <a:srgbClr val="FF0000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Лист1!$J$3:$J$11</c:f>
              <c:strCache>
                <c:ptCount val="9"/>
                <c:pt idx="0">
                  <c:v>Ադրբեջան</c:v>
                </c:pt>
                <c:pt idx="1">
                  <c:v>Թուրքիա</c:v>
                </c:pt>
                <c:pt idx="2">
                  <c:v>Մեծ Բրիտանիա</c:v>
                </c:pt>
                <c:pt idx="3">
                  <c:v>Ռուսաստանի Դաշնություն </c:v>
                </c:pt>
                <c:pt idx="4">
                  <c:v>Վրաստան</c:v>
                </c:pt>
                <c:pt idx="5">
                  <c:v>Գերմանիա</c:v>
                </c:pt>
                <c:pt idx="6">
                  <c:v>Ամերիկայի Միացյալ Նահանգներ </c:v>
                </c:pt>
                <c:pt idx="7">
                  <c:v>Իրան</c:v>
                </c:pt>
                <c:pt idx="8">
                  <c:v>Ֆրանսիա</c:v>
                </c:pt>
              </c:strCache>
            </c:strRef>
          </c:cat>
          <c:val>
            <c:numRef>
              <c:f>Лист1!$L$3:$L$11</c:f>
              <c:numCache>
                <c:formatCode>###0</c:formatCode>
                <c:ptCount val="9"/>
                <c:pt idx="0">
                  <c:v>98.1</c:v>
                </c:pt>
                <c:pt idx="1">
                  <c:v>96.5</c:v>
                </c:pt>
                <c:pt idx="2">
                  <c:v>16.600000000000001</c:v>
                </c:pt>
                <c:pt idx="3">
                  <c:v>34.200000000000003</c:v>
                </c:pt>
                <c:pt idx="4">
                  <c:v>15.7</c:v>
                </c:pt>
                <c:pt idx="5">
                  <c:v>6.2</c:v>
                </c:pt>
                <c:pt idx="6">
                  <c:v>8.9</c:v>
                </c:pt>
                <c:pt idx="7">
                  <c:v>3.5</c:v>
                </c:pt>
                <c:pt idx="8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F-4F6A-8A69-3BCE0A80932F}"/>
            </c:ext>
          </c:extLst>
        </c:ser>
        <c:ser>
          <c:idx val="2"/>
          <c:order val="2"/>
          <c:tx>
            <c:strRef>
              <c:f>Лист1!$M$2</c:f>
              <c:strCache>
                <c:ptCount val="1"/>
                <c:pt idx="0">
                  <c:v>Չեզոք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9235E4A-FA22-47B8-8D90-640F762A0A19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FFFF-401A-AE24-DCEEA673F4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82D0140-9242-46A1-9AD0-CC0BC24A0E1B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FFFF-401A-AE24-DCEEA673F42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FFF-401A-AE24-DCEEA673F42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EF47D2D-FBC1-4887-B538-201D89491251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FFF-401A-AE24-DCEEA673F42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21C338DF-ECFA-436F-8952-81463F11CC75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FFFF-401A-AE24-DCEEA673F42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0A08F605-62CB-41D5-8865-773FC88A1ABE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FFF-401A-AE24-DCEEA673F42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1739647E-4202-4B74-A2BA-034D4DFD1E09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FFF-401A-AE24-DCEEA673F42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34C75A62-8C81-43C5-B52C-0F6699654287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FF-401A-AE24-DCEEA673F42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0634E6BE-878B-45C4-901C-8F7DAEAF1612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FFF-401A-AE24-DCEEA673F42F}"/>
                </c:ext>
              </c:extLst>
            </c:dLbl>
            <c:spPr>
              <a:solidFill>
                <a:schemeClr val="accent3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Лист1!$J$3:$J$11</c:f>
              <c:strCache>
                <c:ptCount val="9"/>
                <c:pt idx="0">
                  <c:v>Ադրբեջան</c:v>
                </c:pt>
                <c:pt idx="1">
                  <c:v>Թուրքիա</c:v>
                </c:pt>
                <c:pt idx="2">
                  <c:v>Մեծ Բրիտանիա</c:v>
                </c:pt>
                <c:pt idx="3">
                  <c:v>Ռուսաստանի Դաշնություն </c:v>
                </c:pt>
                <c:pt idx="4">
                  <c:v>Վրաստան</c:v>
                </c:pt>
                <c:pt idx="5">
                  <c:v>Գերմանիա</c:v>
                </c:pt>
                <c:pt idx="6">
                  <c:v>Ամերիկայի Միացյալ Նահանգներ </c:v>
                </c:pt>
                <c:pt idx="7">
                  <c:v>Իրան</c:v>
                </c:pt>
                <c:pt idx="8">
                  <c:v>Ֆրանսիա</c:v>
                </c:pt>
              </c:strCache>
            </c:strRef>
          </c:cat>
          <c:val>
            <c:numRef>
              <c:f>Лист1!$M$3:$M$11</c:f>
              <c:numCache>
                <c:formatCode>###0</c:formatCode>
                <c:ptCount val="9"/>
                <c:pt idx="0">
                  <c:v>0.9</c:v>
                </c:pt>
                <c:pt idx="1">
                  <c:v>2.2999999999999998</c:v>
                </c:pt>
                <c:pt idx="2">
                  <c:v>56.9</c:v>
                </c:pt>
                <c:pt idx="3">
                  <c:v>39</c:v>
                </c:pt>
                <c:pt idx="4">
                  <c:v>58.4</c:v>
                </c:pt>
                <c:pt idx="5">
                  <c:v>57</c:v>
                </c:pt>
                <c:pt idx="6">
                  <c:v>50.5</c:v>
                </c:pt>
                <c:pt idx="7">
                  <c:v>41.3</c:v>
                </c:pt>
                <c:pt idx="8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CF-4F6A-8A69-3BCE0A809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475392"/>
        <c:axId val="178476928"/>
      </c:barChart>
      <c:catAx>
        <c:axId val="17847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476928"/>
        <c:crosses val="autoZero"/>
        <c:auto val="1"/>
        <c:lblAlgn val="ctr"/>
        <c:lblOffset val="100"/>
        <c:noMultiLvlLbl val="0"/>
      </c:catAx>
      <c:valAx>
        <c:axId val="178476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847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Արտաքին!$J$219</c:f>
              <c:strCache>
                <c:ptCount val="1"/>
                <c:pt idx="0">
                  <c:v>Դրական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17BE9ED-F837-4D4A-82D1-3EA0CE18548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4D6F-4F17-9A78-038317D2F1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09F61F8-5354-47A3-B923-51AF946B5367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D6F-4F17-9A78-038317D2F1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1DF12E3-EAD1-48D0-80C8-90EB261358F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D6F-4F17-9A78-038317D2F1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6CC9094-D18B-472D-AD92-B67E9A7C0587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D6F-4F17-9A78-038317D2F10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38285C1-CAF9-48C6-AD93-54DFB571B18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D6F-4F17-9A78-038317D2F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Արտաքին!$I$220:$I$224</c:f>
              <c:strCache>
                <c:ptCount val="5"/>
                <c:pt idx="0">
                  <c:v>ՀԱՊԿ</c:v>
                </c:pt>
                <c:pt idx="1">
                  <c:v>ԵԱՏՄ</c:v>
                </c:pt>
                <c:pt idx="2">
                  <c:v>ՄԱԿ</c:v>
                </c:pt>
                <c:pt idx="3">
                  <c:v>ԵՄ, ԵՄ դիտ.առաք.</c:v>
                </c:pt>
                <c:pt idx="4">
                  <c:v>Կարմիր խաչ</c:v>
                </c:pt>
              </c:strCache>
            </c:strRef>
          </c:cat>
          <c:val>
            <c:numRef>
              <c:f>Արտաքին!$J$220:$J$224</c:f>
              <c:numCache>
                <c:formatCode>###0.0</c:formatCode>
                <c:ptCount val="5"/>
                <c:pt idx="0">
                  <c:v>21.083333333333325</c:v>
                </c:pt>
                <c:pt idx="1">
                  <c:v>36.41666666666665</c:v>
                </c:pt>
                <c:pt idx="2">
                  <c:v>37.916666666666643</c:v>
                </c:pt>
                <c:pt idx="3">
                  <c:v>45</c:v>
                </c:pt>
                <c:pt idx="4">
                  <c:v>80.25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4-4B8F-B4F9-4BFCA4D3B304}"/>
            </c:ext>
          </c:extLst>
        </c:ser>
        <c:ser>
          <c:idx val="1"/>
          <c:order val="1"/>
          <c:tx>
            <c:strRef>
              <c:f>Արտաքին!$K$221</c:f>
              <c:strCache>
                <c:ptCount val="1"/>
                <c:pt idx="0">
                  <c:v>Չեզոք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6861B86-32EE-451E-B0E4-212AFD497FC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D6F-4F17-9A78-038317D2F1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54B8372-B559-43D9-8327-AA5BCAE62551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D6F-4F17-9A78-038317D2F1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D565585-F7C9-4882-B124-AC61D95416A2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D6F-4F17-9A78-038317D2F1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8E07FB0-36F5-4D02-9CE9-FB31666C673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D6F-4F17-9A78-038317D2F10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D231693-8A3C-4A3E-801E-CA4308D93FAB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6F-4F17-9A78-038317D2F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Արտաքին!$I$220:$I$224</c:f>
              <c:strCache>
                <c:ptCount val="5"/>
                <c:pt idx="0">
                  <c:v>ՀԱՊԿ</c:v>
                </c:pt>
                <c:pt idx="1">
                  <c:v>ԵԱՏՄ</c:v>
                </c:pt>
                <c:pt idx="2">
                  <c:v>ՄԱԿ</c:v>
                </c:pt>
                <c:pt idx="3">
                  <c:v>ԵՄ, ԵՄ դիտ.առաք.</c:v>
                </c:pt>
                <c:pt idx="4">
                  <c:v>Կարմիր խաչ</c:v>
                </c:pt>
              </c:strCache>
            </c:strRef>
          </c:cat>
          <c:val>
            <c:numRef>
              <c:f>Արտաքին!$K$222:$K$226</c:f>
              <c:numCache>
                <c:formatCode>###0.0</c:formatCode>
                <c:ptCount val="5"/>
                <c:pt idx="0">
                  <c:v>34.25</c:v>
                </c:pt>
                <c:pt idx="1">
                  <c:v>40.083333333333329</c:v>
                </c:pt>
                <c:pt idx="2">
                  <c:v>38.083333333333336</c:v>
                </c:pt>
                <c:pt idx="3">
                  <c:v>34.083333333333329</c:v>
                </c:pt>
                <c:pt idx="4">
                  <c:v>12.666666666666671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4-4B8F-B4F9-4BFCA4D3B304}"/>
            </c:ext>
          </c:extLst>
        </c:ser>
        <c:ser>
          <c:idx val="2"/>
          <c:order val="2"/>
          <c:tx>
            <c:strRef>
              <c:f>Արտաքին!$L$221</c:f>
              <c:strCache>
                <c:ptCount val="1"/>
                <c:pt idx="0">
                  <c:v>Բացասական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8D8AFE7-C1F5-4808-A39B-ED7D3C86FD35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D6F-4F17-9A78-038317D2F1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C09C290-AD1F-45B3-9715-38A2199E2DD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4D6F-4F17-9A78-038317D2F1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705AE67-4329-4F8A-AEC0-9522021656A9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D6F-4F17-9A78-038317D2F1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B1E4B65-0EBB-4E97-AF51-30951022B519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D6F-4F17-9A78-038317D2F10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53B1CA4-8323-459E-AA9C-159D8859B719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6F-4F17-9A78-038317D2F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Արտաքին!$I$220:$I$224</c:f>
              <c:strCache>
                <c:ptCount val="5"/>
                <c:pt idx="0">
                  <c:v>ՀԱՊԿ</c:v>
                </c:pt>
                <c:pt idx="1">
                  <c:v>ԵԱՏՄ</c:v>
                </c:pt>
                <c:pt idx="2">
                  <c:v>ՄԱԿ</c:v>
                </c:pt>
                <c:pt idx="3">
                  <c:v>ԵՄ, ԵՄ դիտ.առաք.</c:v>
                </c:pt>
                <c:pt idx="4">
                  <c:v>Կարմիր խաչ</c:v>
                </c:pt>
              </c:strCache>
            </c:strRef>
          </c:cat>
          <c:val>
            <c:numRef>
              <c:f>Արտաքին!$L$222:$L$226</c:f>
              <c:numCache>
                <c:formatCode>###0.0</c:formatCode>
                <c:ptCount val="5"/>
                <c:pt idx="0">
                  <c:v>33.25</c:v>
                </c:pt>
                <c:pt idx="1">
                  <c:v>12</c:v>
                </c:pt>
                <c:pt idx="2">
                  <c:v>11.916666666666671</c:v>
                </c:pt>
                <c:pt idx="3">
                  <c:v>10.916666666666668</c:v>
                </c:pt>
                <c:pt idx="4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B4-4B8F-B4F9-4BFCA4D3B304}"/>
            </c:ext>
          </c:extLst>
        </c:ser>
        <c:ser>
          <c:idx val="3"/>
          <c:order val="3"/>
          <c:tx>
            <c:strRef>
              <c:f>Արտաքին!$M$221</c:f>
              <c:strCache>
                <c:ptCount val="1"/>
                <c:pt idx="0">
                  <c:v>Դժվարանում եմ պատասխանել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DA4E147-B9E6-45C1-B76B-4D766C9C5E15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D6F-4F17-9A78-038317D2F1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DB41868-3C2C-4A6B-88A2-21501AF395B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D6F-4F17-9A78-038317D2F1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743460B-EB56-4FB6-AD27-FFB775BD79E6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D6F-4F17-9A78-038317D2F1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3FE25D9-61B8-4A55-88D9-8B803F05AB7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D6F-4F17-9A78-038317D2F10F}"/>
                </c:ext>
              </c:extLst>
            </c:dLbl>
            <c:dLbl>
              <c:idx val="4"/>
              <c:layout>
                <c:manualLayout>
                  <c:x val="2.701072717020235E-2"/>
                  <c:y val="-1.2168190956391642E-17"/>
                </c:manualLayout>
              </c:layout>
              <c:tx>
                <c:rich>
                  <a:bodyPr/>
                  <a:lstStyle/>
                  <a:p>
                    <a:fld id="{C5AEC321-5079-47A4-8620-BE0F07683F0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6F-4F17-9A78-038317D2F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Արտաքին!$I$220:$I$224</c:f>
              <c:strCache>
                <c:ptCount val="5"/>
                <c:pt idx="0">
                  <c:v>ՀԱՊԿ</c:v>
                </c:pt>
                <c:pt idx="1">
                  <c:v>ԵԱՏՄ</c:v>
                </c:pt>
                <c:pt idx="2">
                  <c:v>ՄԱԿ</c:v>
                </c:pt>
                <c:pt idx="3">
                  <c:v>ԵՄ, ԵՄ դիտ.առաք.</c:v>
                </c:pt>
                <c:pt idx="4">
                  <c:v>Կարմիր խաչ</c:v>
                </c:pt>
              </c:strCache>
            </c:strRef>
          </c:cat>
          <c:val>
            <c:numRef>
              <c:f>Արտաքին!$M$222:$M$226</c:f>
              <c:numCache>
                <c:formatCode>###0.0</c:formatCode>
                <c:ptCount val="5"/>
                <c:pt idx="0">
                  <c:v>11.416666666666668</c:v>
                </c:pt>
                <c:pt idx="1">
                  <c:v>11.5</c:v>
                </c:pt>
                <c:pt idx="2">
                  <c:v>12.083333333333334</c:v>
                </c:pt>
                <c:pt idx="3">
                  <c:v>10</c:v>
                </c:pt>
                <c:pt idx="4">
                  <c:v>3.833333333333333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B4-4B8F-B4F9-4BFCA4D3B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077888"/>
        <c:axId val="179079424"/>
      </c:barChart>
      <c:catAx>
        <c:axId val="17907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079424"/>
        <c:crosses val="autoZero"/>
        <c:auto val="1"/>
        <c:lblAlgn val="ctr"/>
        <c:lblOffset val="100"/>
        <c:noMultiLvlLbl val="0"/>
      </c:catAx>
      <c:valAx>
        <c:axId val="179079424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one"/>
        <c:crossAx val="17907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8595260398356E-2"/>
          <c:y val="5.6183135558759374E-2"/>
          <c:w val="0.9451802286554507"/>
          <c:h val="0.705268509000679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Բարեկամական</c:v>
                </c:pt>
              </c:strCache>
            </c:strRef>
          </c:tx>
          <c:spPr>
            <a:ln w="28575" cap="flat" cmpd="sng" algn="ctr">
              <a:solidFill>
                <a:srgbClr val="4472C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2019թ</c:v>
                </c:pt>
                <c:pt idx="1">
                  <c:v>2024թ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0.71800000000000008</c:v>
                </c:pt>
                <c:pt idx="1">
                  <c:v>0.21000000000000002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DD-4908-8C2C-06471BE189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Ոչ բարեկամական (թշնամական)</c:v>
                </c:pt>
              </c:strCache>
            </c:strRef>
          </c:tx>
          <c:spPr>
            <a:ln w="2857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2019թ</c:v>
                </c:pt>
                <c:pt idx="1">
                  <c:v>2024թ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6.3E-2</c:v>
                </c:pt>
                <c:pt idx="1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DD-4908-8C2C-06471BE1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285440"/>
        <c:axId val="182286976"/>
      </c:lineChart>
      <c:catAx>
        <c:axId val="182285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286976"/>
        <c:crosses val="autoZero"/>
        <c:auto val="1"/>
        <c:lblAlgn val="ctr"/>
        <c:lblOffset val="100"/>
        <c:noMultiLvlLbl val="0"/>
      </c:catAx>
      <c:valAx>
        <c:axId val="1822869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82285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099376258033458"/>
          <c:y val="0.90745504413126499"/>
          <c:w val="0.76904211293007452"/>
          <c:h val="7.514111700360143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y-AM" b="1" dirty="0">
                <a:solidFill>
                  <a:schemeClr val="accent1">
                    <a:lumMod val="50000"/>
                  </a:schemeClr>
                </a:solidFill>
              </a:rPr>
              <a:t>Ինչպե՞ս է փոխվել Ռուսաստանի Դաշնության վերաբերմունքը Հայաստանի իշխանությունների հանդեպ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542563429571314"/>
          <c:y val="0.3206944444444445"/>
          <c:w val="0.58401881014873147"/>
          <c:h val="0.61912037037037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8457682-393B-496C-9DC2-ECE422B97264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FB-4DF9-9686-79409ADEE5C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8BE5DC9-606E-4330-9676-705ED346ED3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CFB-4DF9-9686-79409ADEE5C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7C253D0-DB18-49B8-932C-F810C77E5B61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FB-4DF9-9686-79409ADEE5CF}"/>
                </c:ext>
              </c:extLst>
            </c:dLbl>
            <c:dLbl>
              <c:idx val="3"/>
              <c:layout>
                <c:manualLayout>
                  <c:x val="4.4494380054216597E-2"/>
                  <c:y val="1.3877787807814469E-17"/>
                </c:manualLayout>
              </c:layout>
              <c:tx>
                <c:rich>
                  <a:bodyPr/>
                  <a:lstStyle/>
                  <a:p>
                    <a:fld id="{5F430D14-9ACE-412D-91BD-B5BE08D55375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6404013252941"/>
                      <c:h val="9.92362933799941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CFB-4DF9-9686-79409ADEE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'Արտաքին (2)'!$B$153:$B$156</c:f>
              <c:strCache>
                <c:ptCount val="4"/>
                <c:pt idx="0">
                  <c:v>Դեպի դրական</c:v>
                </c:pt>
                <c:pt idx="1">
                  <c:v>Դժվարանում եմ պատասխանել</c:v>
                </c:pt>
                <c:pt idx="2">
                  <c:v>Չի փոփոխվել</c:v>
                </c:pt>
                <c:pt idx="3">
                  <c:v>Դեպի բացասական</c:v>
                </c:pt>
              </c:strCache>
            </c:strRef>
          </c:cat>
          <c:val>
            <c:numRef>
              <c:f>'Արտաքին (2)'!$E$153:$E$156</c:f>
              <c:numCache>
                <c:formatCode>###0</c:formatCode>
                <c:ptCount val="4"/>
                <c:pt idx="0">
                  <c:v>3.75</c:v>
                </c:pt>
                <c:pt idx="1">
                  <c:v>8</c:v>
                </c:pt>
                <c:pt idx="2">
                  <c:v>19.833333333333325</c:v>
                </c:pt>
                <c:pt idx="3">
                  <c:v>68.416666666666686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5-4479-B2C1-93F006CCB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615808"/>
        <c:axId val="178617344"/>
      </c:barChart>
      <c:catAx>
        <c:axId val="17861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617344"/>
        <c:crosses val="autoZero"/>
        <c:auto val="1"/>
        <c:lblAlgn val="ctr"/>
        <c:lblOffset val="100"/>
        <c:noMultiLvlLbl val="0"/>
      </c:catAx>
      <c:valAx>
        <c:axId val="178617344"/>
        <c:scaling>
          <c:orientation val="minMax"/>
        </c:scaling>
        <c:delete val="1"/>
        <c:axPos val="b"/>
        <c:numFmt formatCode="###0" sourceLinked="1"/>
        <c:majorTickMark val="none"/>
        <c:minorTickMark val="none"/>
        <c:tickLblPos val="none"/>
        <c:crossAx val="1786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y-AM" b="1" dirty="0">
                <a:solidFill>
                  <a:schemeClr val="accent1">
                    <a:lumMod val="50000"/>
                  </a:schemeClr>
                </a:solidFill>
              </a:rPr>
              <a:t>Ինչպե՞ս է փոխվել Ռուսաստանի Դաշնության վերաբերմունքը Հայաստանի Հանրապետության հանդեպ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E97F883-33FE-4A52-837F-7B9C0882A428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94-4A79-A2AA-1CCA36C68D2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CD99ED7-3AF8-48D4-B2F8-AC326C2D166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94-4A79-A2AA-1CCA36C68D2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9A87336-405B-4BB0-AE35-49E00578D683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94-4A79-A2AA-1CCA36C68D2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392BBA4-CA6A-48BA-AE45-A2353B8665A8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94-4A79-A2AA-1CCA36C68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'Արտաքին (2)'!$B$161:$B$164</c:f>
              <c:strCache>
                <c:ptCount val="4"/>
                <c:pt idx="0">
                  <c:v>Դեպի դրական</c:v>
                </c:pt>
                <c:pt idx="1">
                  <c:v>Դժվարանում եմ պատասխանել</c:v>
                </c:pt>
                <c:pt idx="2">
                  <c:v>Չի փոփոխվել</c:v>
                </c:pt>
                <c:pt idx="3">
                  <c:v>Դեպի բացասական</c:v>
                </c:pt>
              </c:strCache>
            </c:strRef>
          </c:cat>
          <c:val>
            <c:numRef>
              <c:f>'Արտաքին (2)'!$E$161:$E$164</c:f>
              <c:numCache>
                <c:formatCode>###0</c:formatCode>
                <c:ptCount val="4"/>
                <c:pt idx="0">
                  <c:v>5.25</c:v>
                </c:pt>
                <c:pt idx="1">
                  <c:v>8.25</c:v>
                </c:pt>
                <c:pt idx="2">
                  <c:v>24.916666666666668</c:v>
                </c:pt>
                <c:pt idx="3">
                  <c:v>61.583333333333336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E-4B5C-8EB8-CCA2F7A78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673920"/>
        <c:axId val="178708480"/>
      </c:barChart>
      <c:catAx>
        <c:axId val="17867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708480"/>
        <c:crosses val="autoZero"/>
        <c:auto val="1"/>
        <c:lblAlgn val="ctr"/>
        <c:lblOffset val="100"/>
        <c:noMultiLvlLbl val="0"/>
      </c:catAx>
      <c:valAx>
        <c:axId val="178708480"/>
        <c:scaling>
          <c:orientation val="minMax"/>
        </c:scaling>
        <c:delete val="1"/>
        <c:axPos val="b"/>
        <c:numFmt formatCode="###0" sourceLinked="1"/>
        <c:majorTickMark val="none"/>
        <c:minorTickMark val="none"/>
        <c:tickLblPos val="none"/>
        <c:crossAx val="17867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y-AM" b="1" dirty="0">
                <a:solidFill>
                  <a:schemeClr val="accent1">
                    <a:lumMod val="50000"/>
                  </a:schemeClr>
                </a:solidFill>
              </a:rPr>
              <a:t>Ձեր կարծիքով, որքանո՞վ է</a:t>
            </a:r>
            <a:r>
              <a:rPr lang="hy-AM" b="1" baseline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y-AM" b="1" dirty="0">
                <a:solidFill>
                  <a:schemeClr val="accent1">
                    <a:lumMod val="50000"/>
                  </a:schemeClr>
                </a:solidFill>
              </a:rPr>
              <a:t>Ռուսաստանն այսօր ազդեցիկ մեր տարածաշրջանում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1932223351012651"/>
          <c:y val="2.9282538285518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1CCE031-EEBB-459A-8A62-B3CDFEE194CE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F16-446B-992F-4770AEE4096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2712E01-D071-4AFF-9D62-95D927E2CAC0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16-446B-992F-4770AEE4096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7D31D93-C406-4BC8-8DB6-E53ED18EFC78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16-446B-992F-4770AEE4096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A4FCC468-DF09-4D5E-AB03-CBCC878EC448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16-446B-992F-4770AEE4096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F7D27B5-AE20-464B-A481-C6BF97FCF9B7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F16-446B-992F-4770AEE40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Արտաքին!$I$169:$I$173</c:f>
              <c:strCache>
                <c:ptCount val="5"/>
                <c:pt idx="0">
                  <c:v>Շատ ազդեցիկ է</c:v>
                </c:pt>
                <c:pt idx="1">
                  <c:v>Որոշ չափով ազդեցիկ է</c:v>
                </c:pt>
                <c:pt idx="2">
                  <c:v>Այդքան էլ ազդեցիկ չէ</c:v>
                </c:pt>
                <c:pt idx="3">
                  <c:v>Բոլորովին ազդեցիկ չէ</c:v>
                </c:pt>
                <c:pt idx="4">
                  <c:v>Դժվարանում եմ պատասխանել</c:v>
                </c:pt>
              </c:strCache>
            </c:strRef>
          </c:cat>
          <c:val>
            <c:numRef>
              <c:f>Արտաքին!$J$169:$J$173</c:f>
              <c:numCache>
                <c:formatCode>###0.0</c:formatCode>
                <c:ptCount val="5"/>
                <c:pt idx="0">
                  <c:v>34.083333333333329</c:v>
                </c:pt>
                <c:pt idx="1">
                  <c:v>41.166666666666671</c:v>
                </c:pt>
                <c:pt idx="2">
                  <c:v>12.75</c:v>
                </c:pt>
                <c:pt idx="3">
                  <c:v>7.9166666666666661</c:v>
                </c:pt>
                <c:pt idx="4">
                  <c:v>4.083333333333333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4-4288-B1BC-768DCA78A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6334511"/>
        <c:axId val="736332015"/>
      </c:barChart>
      <c:catAx>
        <c:axId val="73633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6332015"/>
        <c:crosses val="autoZero"/>
        <c:auto val="1"/>
        <c:lblAlgn val="ctr"/>
        <c:lblOffset val="100"/>
        <c:noMultiLvlLbl val="0"/>
      </c:catAx>
      <c:valAx>
        <c:axId val="736332015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73633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y-AM" b="1" dirty="0">
                <a:solidFill>
                  <a:schemeClr val="accent1">
                    <a:lumMod val="50000"/>
                  </a:schemeClr>
                </a:solidFill>
              </a:rPr>
              <a:t>Ձեր կարծիքով, որքանո՞վ է Ռուսաստանն այսօր ազդեցիկ աշխարհի մասշտաբով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8812335958005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A2DDEBB-8204-44D0-AAC4-9D9F43564A56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B42-4BD0-9383-422792490F1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F097E5C-C5FB-42DC-9E66-C1DDC8BBE7DF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42-4BD0-9383-422792490F1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CAA56CD-EEF1-49E8-AAED-C58CCA225DFF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B42-4BD0-9383-422792490F1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B5B425A-3520-47FE-B009-6024E89AC77E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42-4BD0-9383-422792490F1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1BC129E8-6C0C-4CF3-B6B4-9B7A81451D1D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B42-4BD0-9383-422792490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Արտաքին!$I$178:$I$182</c:f>
              <c:strCache>
                <c:ptCount val="5"/>
                <c:pt idx="0">
                  <c:v>Շատ ազդեցիկ է</c:v>
                </c:pt>
                <c:pt idx="1">
                  <c:v>Որոշ չափով ազդեցիկ է</c:v>
                </c:pt>
                <c:pt idx="2">
                  <c:v>Այդքան էլ ազդեցիկ չէ</c:v>
                </c:pt>
                <c:pt idx="3">
                  <c:v>Բոլորովին ազդեցիկ չէ</c:v>
                </c:pt>
                <c:pt idx="4">
                  <c:v>Դժվարանում եմ պատասխանել</c:v>
                </c:pt>
              </c:strCache>
            </c:strRef>
          </c:cat>
          <c:val>
            <c:numRef>
              <c:f>Արտաքին!$J$178:$J$182</c:f>
              <c:numCache>
                <c:formatCode>###0.0</c:formatCode>
                <c:ptCount val="5"/>
                <c:pt idx="0">
                  <c:v>31.416666666666664</c:v>
                </c:pt>
                <c:pt idx="1">
                  <c:v>39.166666666666664</c:v>
                </c:pt>
                <c:pt idx="2">
                  <c:v>13.583333333333334</c:v>
                </c:pt>
                <c:pt idx="3">
                  <c:v>8.75</c:v>
                </c:pt>
                <c:pt idx="4">
                  <c:v>7.083333333333333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8-448C-BCB1-581F5D3BA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6698687"/>
        <c:axId val="746699103"/>
      </c:barChart>
      <c:catAx>
        <c:axId val="746698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699103"/>
        <c:crosses val="autoZero"/>
        <c:auto val="1"/>
        <c:lblAlgn val="ctr"/>
        <c:lblOffset val="100"/>
        <c:noMultiLvlLbl val="0"/>
      </c:catAx>
      <c:valAx>
        <c:axId val="746699103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746698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Ոստիկանություն!$K$19</c:f>
              <c:strCache>
                <c:ptCount val="1"/>
                <c:pt idx="0">
                  <c:v>Վստահողներ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6D28DEC-B1EB-48C8-897D-0A2C4B97483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577-41D0-A0D7-45D00E7EC6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5F15646-6D2C-40AC-AE89-A098BB8BF5CD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577-41D0-A0D7-45D00E7EC69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D565F74-B9F3-44B3-92F2-B8474E1DF5DE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77-41D0-A0D7-45D00E7EC69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492BE9B-2593-41C3-B131-12BAF2466223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8502415458937E-2"/>
                      <c:h val="6.438655119200364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577-41D0-A0D7-45D00E7EC6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Ոստիկանություն!$I$20:$I$23</c:f>
              <c:strCache>
                <c:ptCount val="4"/>
                <c:pt idx="0">
                  <c:v>Ոստիկանություն</c:v>
                </c:pt>
                <c:pt idx="1">
                  <c:v>Դատարաններ</c:v>
                </c:pt>
                <c:pt idx="2">
                  <c:v>Դատախազություն</c:v>
                </c:pt>
                <c:pt idx="3">
                  <c:v>Բանակ</c:v>
                </c:pt>
              </c:strCache>
            </c:strRef>
          </c:cat>
          <c:val>
            <c:numRef>
              <c:f>Ոստիկանություն!$K$20:$K$23</c:f>
              <c:numCache>
                <c:formatCode>General</c:formatCode>
                <c:ptCount val="4"/>
                <c:pt idx="0">
                  <c:v>57.9</c:v>
                </c:pt>
                <c:pt idx="1">
                  <c:v>41.4</c:v>
                </c:pt>
                <c:pt idx="2">
                  <c:v>39.799999999999997</c:v>
                </c:pt>
                <c:pt idx="3">
                  <c:v>76.599999999999994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7-46D7-A956-62D879CE43C9}"/>
            </c:ext>
          </c:extLst>
        </c:ser>
        <c:ser>
          <c:idx val="1"/>
          <c:order val="1"/>
          <c:tx>
            <c:strRef>
              <c:f>Ոստիկանություն!$M$19</c:f>
              <c:strCache>
                <c:ptCount val="1"/>
                <c:pt idx="0">
                  <c:v>Չվստահողներ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84494D3-F173-4373-AC8F-8BF1D73C0DA0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577-41D0-A0D7-45D00E7EC6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B33518A-FABC-456C-A754-AEDCCBA4A336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77-41D0-A0D7-45D00E7EC69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8F7788E-A6B0-4537-8B62-0808E5C27B5E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577-41D0-A0D7-45D00E7EC69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5A64280-934E-4DAD-AEBE-96E6C09EED0D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77-41D0-A0D7-45D00E7EC6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Ոստիկանություն!$I$20:$I$23</c:f>
              <c:strCache>
                <c:ptCount val="4"/>
                <c:pt idx="0">
                  <c:v>Ոստիկանություն</c:v>
                </c:pt>
                <c:pt idx="1">
                  <c:v>Դատարաններ</c:v>
                </c:pt>
                <c:pt idx="2">
                  <c:v>Դատախազություն</c:v>
                </c:pt>
                <c:pt idx="3">
                  <c:v>Բանակ</c:v>
                </c:pt>
              </c:strCache>
            </c:strRef>
          </c:cat>
          <c:val>
            <c:numRef>
              <c:f>Ոստիկանություն!$M$20:$M$23</c:f>
              <c:numCache>
                <c:formatCode>General</c:formatCode>
                <c:ptCount val="4"/>
                <c:pt idx="0">
                  <c:v>38.4</c:v>
                </c:pt>
                <c:pt idx="1">
                  <c:v>46.1</c:v>
                </c:pt>
                <c:pt idx="2">
                  <c:v>45</c:v>
                </c:pt>
                <c:pt idx="3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7-46D7-A956-62D879CE4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7274495"/>
        <c:axId val="727278655"/>
      </c:barChart>
      <c:catAx>
        <c:axId val="727274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7278655"/>
        <c:crosses val="autoZero"/>
        <c:auto val="1"/>
        <c:lblAlgn val="ctr"/>
        <c:lblOffset val="100"/>
        <c:noMultiLvlLbl val="0"/>
      </c:catAx>
      <c:valAx>
        <c:axId val="727278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7274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F2-4B76-8930-47F1809AFCBD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F2-4B76-8930-47F1809AFCB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F2-4B76-8930-47F1809AFCB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F2-4B76-8930-47F1809AFCB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A8A62D4-2A8E-4077-B931-9BECC2E32DC7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F2-4B76-8930-47F1809AFCB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EA76B98-411E-483F-BF59-CDF1280A7BD6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F2-4B76-8930-47F1809AFCB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8453B7F-F58E-49D5-BDBA-3DA92A8BE3CB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F2-4B76-8930-47F1809AFCB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CBAA5B1-093B-41E5-A966-E8F7EDB9462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8F2-4B76-8930-47F1809AFC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Արտաքին!$I$190:$I$193</c:f>
              <c:strCache>
                <c:ptCount val="4"/>
                <c:pt idx="0">
                  <c:v>Լիովին համամիտ եմ</c:v>
                </c:pt>
                <c:pt idx="1">
                  <c:v>Որոշ չափով համամիտ եմ</c:v>
                </c:pt>
                <c:pt idx="2">
                  <c:v>Այդքան էլ համամիտ չեմ</c:v>
                </c:pt>
                <c:pt idx="3">
                  <c:v>Բոլորովին համամիտ չեմ</c:v>
                </c:pt>
              </c:strCache>
            </c:strRef>
          </c:cat>
          <c:val>
            <c:numRef>
              <c:f>Արտաքին!$L$190:$L$193</c:f>
              <c:numCache>
                <c:formatCode>General</c:formatCode>
                <c:ptCount val="4"/>
                <c:pt idx="0">
                  <c:v>30.8</c:v>
                </c:pt>
                <c:pt idx="1">
                  <c:v>25.7</c:v>
                </c:pt>
                <c:pt idx="2">
                  <c:v>18.100000000000001</c:v>
                </c:pt>
                <c:pt idx="3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F2-4B76-8930-47F1809AF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EU!$A$3</c:f>
              <c:strCache>
                <c:ptCount val="1"/>
                <c:pt idx="0">
                  <c:v>Եվրոպական կառույցներին (Եվրամիությանը)</c:v>
                </c:pt>
              </c:strCache>
            </c:strRef>
          </c:tx>
          <c:spPr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-6.0611897628701202E-3"/>
                  <c:y val="-4.1601689618228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A7-48E0-B092-922CBE1ED3AC}"/>
                </c:ext>
              </c:extLst>
            </c:dLbl>
            <c:dLbl>
              <c:idx val="5"/>
              <c:layout>
                <c:manualLayout>
                  <c:x val="-1.6760485795422306E-2"/>
                  <c:y val="-4.571428571428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A7-48E0-B092-922CBE1ED3AC}"/>
                </c:ext>
              </c:extLst>
            </c:dLbl>
            <c:dLbl>
              <c:idx val="6"/>
              <c:layout>
                <c:manualLayout>
                  <c:x val="-8.3802428977112764E-3"/>
                  <c:y val="-4.190476190476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A7-48E0-B092-922CBE1ED3AC}"/>
                </c:ext>
              </c:extLst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EU!$B$1:$H$2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2024</c:v>
                </c:pt>
              </c:strCache>
            </c:strRef>
          </c:cat>
          <c:val>
            <c:numRef>
              <c:f>EU!$B$3:$H$3</c:f>
              <c:numCache>
                <c:formatCode>0%</c:formatCode>
                <c:ptCount val="7"/>
                <c:pt idx="0">
                  <c:v>0.25</c:v>
                </c:pt>
                <c:pt idx="1">
                  <c:v>0.24000000000000002</c:v>
                </c:pt>
                <c:pt idx="2">
                  <c:v>0.41000000000000003</c:v>
                </c:pt>
                <c:pt idx="3">
                  <c:v>0.33000000000000007</c:v>
                </c:pt>
                <c:pt idx="4">
                  <c:v>0.30000000000000004</c:v>
                </c:pt>
                <c:pt idx="5">
                  <c:v>0.34083333333333299</c:v>
                </c:pt>
                <c:pt idx="6">
                  <c:v>0.23300000000000001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A7-48E0-B092-922CBE1ED3AC}"/>
            </c:ext>
          </c:extLst>
        </c:ser>
        <c:ser>
          <c:idx val="1"/>
          <c:order val="1"/>
          <c:tx>
            <c:strRef>
              <c:f>EU!$A$4</c:f>
              <c:strCache>
                <c:ptCount val="1"/>
                <c:pt idx="0">
                  <c:v>Եվրասիական կառույցներին(ԵԱՏՄ)</c:v>
                </c:pt>
              </c:strCache>
            </c:strRef>
          </c:tx>
          <c:spPr>
            <a:ln w="2857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4.3577263068097963E-2"/>
                  <c:y val="3.809523809523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A7-48E0-B092-922CBE1ED3AC}"/>
                </c:ext>
              </c:extLst>
            </c:dLbl>
            <c:dLbl>
              <c:idx val="5"/>
              <c:layout>
                <c:manualLayout>
                  <c:x val="-2.1715286158314785E-3"/>
                  <c:y val="-1.5841399290846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A7-48E0-B092-922CBE1ED3AC}"/>
                </c:ext>
              </c:extLst>
            </c:dLbl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EU!$B$1:$H$2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2024</c:v>
                </c:pt>
              </c:strCache>
            </c:strRef>
          </c:cat>
          <c:val>
            <c:numRef>
              <c:f>EU!$B$4:$H$4</c:f>
              <c:numCache>
                <c:formatCode>0%</c:formatCode>
                <c:ptCount val="7"/>
                <c:pt idx="0">
                  <c:v>0.38000000000000006</c:v>
                </c:pt>
                <c:pt idx="1">
                  <c:v>0.36000000000000004</c:v>
                </c:pt>
                <c:pt idx="2">
                  <c:v>0.25</c:v>
                </c:pt>
                <c:pt idx="3">
                  <c:v>0.32000000000000006</c:v>
                </c:pt>
                <c:pt idx="4">
                  <c:v>0.2</c:v>
                </c:pt>
                <c:pt idx="5">
                  <c:v>0.14750000000000002</c:v>
                </c:pt>
                <c:pt idx="6">
                  <c:v>5.1000000000000004E-2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FA7-48E0-B092-922CBE1ED3AC}"/>
            </c:ext>
          </c:extLst>
        </c:ser>
        <c:ser>
          <c:idx val="2"/>
          <c:order val="2"/>
          <c:tx>
            <c:strRef>
              <c:f>EU!$A$5</c:f>
              <c:strCache>
                <c:ptCount val="1"/>
                <c:pt idx="0">
                  <c:v>Երկուսին էլ</c:v>
                </c:pt>
              </c:strCache>
            </c:strRef>
          </c:tx>
          <c:spPr>
            <a:ln w="2857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1.8436534374964602E-2"/>
                  <c:y val="4.1904761904761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A7-48E0-B092-922CBE1ED3AC}"/>
                </c:ext>
              </c:extLst>
            </c:dLbl>
            <c:dLbl>
              <c:idx val="3"/>
              <c:layout>
                <c:manualLayout>
                  <c:x val="-2.0112582954506821E-2"/>
                  <c:y val="-4.9523809523809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FA7-48E0-B092-922CBE1ED3AC}"/>
                </c:ext>
              </c:extLst>
            </c:dLbl>
            <c:dLbl>
              <c:idx val="4"/>
              <c:layout>
                <c:manualLayout>
                  <c:x val="-9.6979036205920473E-3"/>
                  <c:y val="4.680190082050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A7-48E0-B092-922CBE1ED3AC}"/>
                </c:ext>
              </c:extLst>
            </c:dLbl>
            <c:dLbl>
              <c:idx val="6"/>
              <c:layout>
                <c:manualLayout>
                  <c:x val="-1.50844372158802E-2"/>
                  <c:y val="-3.809523809523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FA7-48E0-B092-922CBE1ED3AC}"/>
                </c:ext>
              </c:extLst>
            </c:dLbl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EU!$B$1:$H$2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2024</c:v>
                </c:pt>
              </c:strCache>
            </c:strRef>
          </c:cat>
          <c:val>
            <c:numRef>
              <c:f>EU!$B$5:$H$5</c:f>
              <c:numCache>
                <c:formatCode>0%</c:formatCode>
                <c:ptCount val="7"/>
                <c:pt idx="0">
                  <c:v>0.12000000000000001</c:v>
                </c:pt>
                <c:pt idx="1">
                  <c:v>0.13</c:v>
                </c:pt>
                <c:pt idx="2">
                  <c:v>6.0000000000000005E-2</c:v>
                </c:pt>
                <c:pt idx="3">
                  <c:v>0.12000000000000001</c:v>
                </c:pt>
                <c:pt idx="4">
                  <c:v>0.30000000000000004</c:v>
                </c:pt>
                <c:pt idx="5">
                  <c:v>0.27166666666666706</c:v>
                </c:pt>
                <c:pt idx="6">
                  <c:v>0.3590000000000001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FA7-48E0-B092-922CBE1ED3AC}"/>
            </c:ext>
          </c:extLst>
        </c:ser>
        <c:ser>
          <c:idx val="3"/>
          <c:order val="3"/>
          <c:tx>
            <c:strRef>
              <c:f>EU!$A$6</c:f>
              <c:strCache>
                <c:ptCount val="1"/>
                <c:pt idx="0">
                  <c:v>Ոչ մեկին, ոչ էլ մյուսին</c:v>
                </c:pt>
              </c:strCache>
            </c:strRef>
          </c:tx>
          <c:spPr>
            <a:ln w="2857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lg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5140728693133448E-2"/>
                  <c:y val="4.190476190476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A7-48E0-B092-922CBE1ED3AC}"/>
                </c:ext>
              </c:extLst>
            </c:dLbl>
            <c:dLbl>
              <c:idx val="3"/>
              <c:layout>
                <c:manualLayout>
                  <c:x val="-5.0281457386266906E-3"/>
                  <c:y val="4.190476190476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A7-48E0-B092-922CBE1ED3AC}"/>
                </c:ext>
              </c:extLst>
            </c:dLbl>
            <c:dLbl>
              <c:idx val="5"/>
              <c:layout>
                <c:manualLayout>
                  <c:x val="-1.8436534374964536E-2"/>
                  <c:y val="4.9523809523809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FA7-48E0-B092-922CBE1ED3AC}"/>
                </c:ext>
              </c:extLst>
            </c:dLbl>
            <c:spPr>
              <a:gradFill rotWithShape="1">
                <a:gsLst>
                  <a:gs pos="0">
                    <a:schemeClr val="dk1">
                      <a:shade val="51000"/>
                      <a:satMod val="130000"/>
                    </a:schemeClr>
                  </a:gs>
                  <a:gs pos="80000">
                    <a:schemeClr val="dk1">
                      <a:shade val="93000"/>
                      <a:satMod val="130000"/>
                    </a:schemeClr>
                  </a:gs>
                  <a:gs pos="100000">
                    <a:schemeClr val="dk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EU!$B$1:$H$2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2024</c:v>
                </c:pt>
              </c:strCache>
            </c:strRef>
          </c:cat>
          <c:val>
            <c:numRef>
              <c:f>EU!$B$6:$H$6</c:f>
              <c:numCache>
                <c:formatCode>0%</c:formatCode>
                <c:ptCount val="7"/>
                <c:pt idx="0">
                  <c:v>0.1</c:v>
                </c:pt>
                <c:pt idx="1">
                  <c:v>8.0000000000000016E-2</c:v>
                </c:pt>
                <c:pt idx="2">
                  <c:v>9.0000000000000011E-2</c:v>
                </c:pt>
                <c:pt idx="3">
                  <c:v>0.1</c:v>
                </c:pt>
                <c:pt idx="4">
                  <c:v>6.0000000000000005E-2</c:v>
                </c:pt>
                <c:pt idx="5">
                  <c:v>0.105833333333333</c:v>
                </c:pt>
                <c:pt idx="6">
                  <c:v>0.20100000000000001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FA7-48E0-B092-922CBE1ED3AC}"/>
            </c:ext>
          </c:extLst>
        </c:ser>
        <c:ser>
          <c:idx val="4"/>
          <c:order val="4"/>
          <c:tx>
            <c:strRef>
              <c:f>EU!$A$7</c:f>
              <c:strCache>
                <c:ptCount val="1"/>
                <c:pt idx="0">
                  <c:v>Դժվարանում եմ պատսխանել</c:v>
                </c:pt>
              </c:strCache>
            </c:strRef>
          </c:tx>
          <c:spPr>
            <a:ln w="2857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253311647640238E-2"/>
                  <c:y val="-2.666666666666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FA7-48E0-B092-922CBE1ED3AC}"/>
                </c:ext>
              </c:extLst>
            </c:dLbl>
            <c:dLbl>
              <c:idx val="5"/>
              <c:layout>
                <c:manualLayout>
                  <c:x val="-1.212237952574006E-2"/>
                  <c:y val="1.3000528005696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FA7-48E0-B092-922CBE1ED3AC}"/>
                </c:ext>
              </c:extLst>
            </c:dLbl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EU!$B$1:$H$2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2024</c:v>
                </c:pt>
              </c:strCache>
            </c:strRef>
          </c:cat>
          <c:val>
            <c:numRef>
              <c:f>EU!$B$7:$H$7</c:f>
              <c:numCache>
                <c:formatCode>0%</c:formatCode>
                <c:ptCount val="7"/>
                <c:pt idx="0">
                  <c:v>0.15000000000000002</c:v>
                </c:pt>
                <c:pt idx="1">
                  <c:v>0.18000000000000002</c:v>
                </c:pt>
                <c:pt idx="2">
                  <c:v>0.19</c:v>
                </c:pt>
                <c:pt idx="3">
                  <c:v>0.12000000000000001</c:v>
                </c:pt>
                <c:pt idx="4">
                  <c:v>0.14000000000000001</c:v>
                </c:pt>
                <c:pt idx="5">
                  <c:v>0.12666666666666698</c:v>
                </c:pt>
                <c:pt idx="6">
                  <c:v>0.13800000000000001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3FA7-48E0-B092-922CBE1E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923008"/>
        <c:axId val="178924544"/>
      </c:lineChart>
      <c:catAx>
        <c:axId val="178923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924544"/>
        <c:crosses val="autoZero"/>
        <c:auto val="1"/>
        <c:lblAlgn val="ctr"/>
        <c:lblOffset val="100"/>
        <c:noMultiLvlLbl val="0"/>
      </c:catAx>
      <c:valAx>
        <c:axId val="178924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78923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820555573270051E-2"/>
          <c:y val="0.79451747462396327"/>
          <c:w val="0.98217943393451124"/>
          <c:h val="0.149832601084034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5.6970977373101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93-4C82-A983-D9506645A375}"/>
                </c:ext>
              </c:extLst>
            </c:dLbl>
            <c:dLbl>
              <c:idx val="4"/>
              <c:layout>
                <c:manualLayout>
                  <c:x val="-7.4231181226564096E-3"/>
                  <c:y val="-5.9447976389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93-4C82-A983-D9506645A375}"/>
                </c:ext>
              </c:extLst>
            </c:dLbl>
            <c:dLbl>
              <c:idx val="5"/>
              <c:layout>
                <c:manualLayout>
                  <c:x val="-8.6603044764326578E-3"/>
                  <c:y val="-6.687897343798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93-4C82-A983-D9506645A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Արտաքին!$I$4:$I$9</c:f>
              <c:strCache>
                <c:ptCount val="6"/>
                <c:pt idx="0">
                  <c:v>Դժվարանում եմ պատասխանել</c:v>
                </c:pt>
                <c:pt idx="1">
                  <c:v>Աշխարհաքաղաքական ընդհանուր վիճակի փոփոխությունը</c:v>
                </c:pt>
                <c:pt idx="2">
                  <c:v>Հայաստանի հանդեպ Ռուսաստանի վերաբերմունքի փոփոխությունը</c:v>
                </c:pt>
                <c:pt idx="3">
                  <c:v>Հայաստանի ներկայիս իշխանության քաղաքականությունը</c:v>
                </c:pt>
                <c:pt idx="4">
                  <c:v>Հայաստանի նախկին իշխանությունների քաղաքականությունը</c:v>
                </c:pt>
                <c:pt idx="5">
                  <c:v>Արցախի իշխանությունների քաղաքականությունը</c:v>
                </c:pt>
              </c:strCache>
            </c:strRef>
          </c:cat>
          <c:val>
            <c:numRef>
              <c:f>Արտաքին!$J$4:$J$9</c:f>
              <c:numCache>
                <c:formatCode>###0.0%</c:formatCode>
                <c:ptCount val="6"/>
                <c:pt idx="0">
                  <c:v>0.10166666666666667</c:v>
                </c:pt>
                <c:pt idx="1">
                  <c:v>0.2558333333333333</c:v>
                </c:pt>
                <c:pt idx="2">
                  <c:v>0.41333333333333333</c:v>
                </c:pt>
                <c:pt idx="3">
                  <c:v>0.4216666666666668</c:v>
                </c:pt>
                <c:pt idx="4">
                  <c:v>0.42833333333333334</c:v>
                </c:pt>
                <c:pt idx="5">
                  <c:v>0.42833333333333334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3-4C82-A983-D9506645A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9126272"/>
        <c:axId val="179127808"/>
      </c:barChart>
      <c:catAx>
        <c:axId val="17912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9127808"/>
        <c:crosses val="autoZero"/>
        <c:auto val="1"/>
        <c:lblAlgn val="ctr"/>
        <c:lblOffset val="100"/>
        <c:noMultiLvlLbl val="0"/>
      </c:catAx>
      <c:valAx>
        <c:axId val="179127808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one"/>
        <c:crossAx val="17912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Մեդիա!$G$4:$G$17</c:f>
              <c:strCache>
                <c:ptCount val="14"/>
                <c:pt idx="0">
                  <c:v>Հանցագործություններ</c:v>
                </c:pt>
                <c:pt idx="1">
                  <c:v>Այլ</c:v>
                </c:pt>
                <c:pt idx="2">
                  <c:v>Միջադեպեր/դժբախտ պատահարներ/արտակարգ իրավիճակներ</c:v>
                </c:pt>
                <c:pt idx="3">
                  <c:v>Մարդու իրավունքներ</c:v>
                </c:pt>
                <c:pt idx="4">
                  <c:v>Տնտեսական</c:v>
                </c:pt>
                <c:pt idx="5">
                  <c:v>Մարզական/սպորտային</c:v>
                </c:pt>
                <c:pt idx="6">
                  <c:v>Առօրեական (ընկերների կյանքին վերաբերող)</c:v>
                </c:pt>
                <c:pt idx="7">
                  <c:v>Մշակութային</c:v>
                </c:pt>
                <c:pt idx="8">
                  <c:v>Գիտա-կրթական, ճանաչողական</c:v>
                </c:pt>
                <c:pt idx="9">
                  <c:v>Սոցիալական</c:v>
                </c:pt>
                <c:pt idx="10">
                  <c:v>Զվարճալի, ժամանցային</c:v>
                </c:pt>
                <c:pt idx="11">
                  <c:v>Արտաքին քաղաքականանություն</c:v>
                </c:pt>
                <c:pt idx="12">
                  <c:v>Երաժշտական</c:v>
                </c:pt>
                <c:pt idx="13">
                  <c:v>Ներքին քաղաքական անցուդարձ</c:v>
                </c:pt>
              </c:strCache>
            </c:strRef>
          </c:cat>
          <c:val>
            <c:numRef>
              <c:f>Մեդիա!$H$4:$H$17</c:f>
              <c:numCache>
                <c:formatCode>###0.0%</c:formatCode>
                <c:ptCount val="14"/>
                <c:pt idx="0">
                  <c:v>1.3333333333333334E-2</c:v>
                </c:pt>
                <c:pt idx="1">
                  <c:v>2.5833333333333333E-2</c:v>
                </c:pt>
                <c:pt idx="2">
                  <c:v>4.0833333333333333E-2</c:v>
                </c:pt>
                <c:pt idx="3">
                  <c:v>0.12083333333333333</c:v>
                </c:pt>
                <c:pt idx="4">
                  <c:v>0.13500000000000001</c:v>
                </c:pt>
                <c:pt idx="5">
                  <c:v>0.18166666666666667</c:v>
                </c:pt>
                <c:pt idx="6">
                  <c:v>0.18833333333333332</c:v>
                </c:pt>
                <c:pt idx="7">
                  <c:v>0.19500000000000001</c:v>
                </c:pt>
                <c:pt idx="8">
                  <c:v>0.19750000000000001</c:v>
                </c:pt>
                <c:pt idx="9">
                  <c:v>0.20499999999999999</c:v>
                </c:pt>
                <c:pt idx="10">
                  <c:v>0.22500000000000001</c:v>
                </c:pt>
                <c:pt idx="11">
                  <c:v>0.23333333333333331</c:v>
                </c:pt>
                <c:pt idx="12">
                  <c:v>0.29416666666666669</c:v>
                </c:pt>
                <c:pt idx="13">
                  <c:v>0.3175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5-4AE4-A7B8-68CAE12CA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3023631"/>
        <c:axId val="733024047"/>
      </c:barChart>
      <c:catAx>
        <c:axId val="733023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3024047"/>
        <c:crosses val="autoZero"/>
        <c:auto val="1"/>
        <c:lblAlgn val="ctr"/>
        <c:lblOffset val="100"/>
        <c:noMultiLvlLbl val="0"/>
      </c:catAx>
      <c:valAx>
        <c:axId val="733024047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73302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28964585948493"/>
          <c:y val="2.6267782461394634E-2"/>
          <c:w val="0.70702803453916085"/>
          <c:h val="0.868568472502021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Մեդիա!$G$24:$G$28</c:f>
              <c:strCache>
                <c:ptCount val="5"/>
                <c:pt idx="0">
                  <c:v>Ռադիո</c:v>
                </c:pt>
                <c:pt idx="1">
                  <c:v>Ընտանիքի անդամներ</c:v>
                </c:pt>
                <c:pt idx="2">
                  <c:v>Ընկերներ, գործընկերներ</c:v>
                </c:pt>
                <c:pt idx="3">
                  <c:v>Հեռուստատեսություն</c:v>
                </c:pt>
                <c:pt idx="4">
                  <c:v>Համացանց</c:v>
                </c:pt>
              </c:strCache>
            </c:strRef>
          </c:cat>
          <c:val>
            <c:numRef>
              <c:f>Մեդիա!$H$24:$H$28</c:f>
              <c:numCache>
                <c:formatCode>###0.0%</c:formatCode>
                <c:ptCount val="5"/>
                <c:pt idx="0">
                  <c:v>5.0833333333333328E-2</c:v>
                </c:pt>
                <c:pt idx="1">
                  <c:v>0.20583333333333337</c:v>
                </c:pt>
                <c:pt idx="2">
                  <c:v>0.23583333333333337</c:v>
                </c:pt>
                <c:pt idx="3">
                  <c:v>0.56166666666666665</c:v>
                </c:pt>
                <c:pt idx="4">
                  <c:v>0.72416666666666663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4-4F40-97EE-3F67D9DEF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3337599"/>
        <c:axId val="923329695"/>
      </c:barChart>
      <c:catAx>
        <c:axId val="923337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3329695"/>
        <c:crosses val="autoZero"/>
        <c:auto val="1"/>
        <c:lblAlgn val="ctr"/>
        <c:lblOffset val="100"/>
        <c:noMultiLvlLbl val="0"/>
      </c:catAx>
      <c:valAx>
        <c:axId val="923329695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92333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Մեդիա!$G$37:$G$43</c:f>
              <c:strCache>
                <c:ptCount val="7"/>
                <c:pt idx="0">
                  <c:v>Այլ</c:v>
                </c:pt>
                <c:pt idx="1">
                  <c:v>Լայվ եմ անում (հեռարձակում եմ վիդեո հաղորդակցություն)</c:v>
                </c:pt>
                <c:pt idx="2">
                  <c:v>Տարածում եմ սոցիալական ցանցերում</c:v>
                </c:pt>
                <c:pt idx="3">
                  <c:v>Մեկնաբանում եմ սոցիալական ցանցերում</c:v>
                </c:pt>
                <c:pt idx="4">
                  <c:v>Քննարկում եմ գործընկերներիս հետ</c:v>
                </c:pt>
                <c:pt idx="5">
                  <c:v>Քննարկում եմ ընկերական, բարեկամական շրջապատում</c:v>
                </c:pt>
                <c:pt idx="6">
                  <c:v>Միայն կարդում, լսում, նայում եմ</c:v>
                </c:pt>
              </c:strCache>
            </c:strRef>
          </c:cat>
          <c:val>
            <c:numRef>
              <c:f>Մեդիա!$H$37:$H$43</c:f>
              <c:numCache>
                <c:formatCode>###0.0%</c:formatCode>
                <c:ptCount val="7"/>
                <c:pt idx="0">
                  <c:v>5.8333333333333336E-3</c:v>
                </c:pt>
                <c:pt idx="1">
                  <c:v>1.2500000000000001E-2</c:v>
                </c:pt>
                <c:pt idx="2">
                  <c:v>4.583333333333333E-2</c:v>
                </c:pt>
                <c:pt idx="3">
                  <c:v>0.06</c:v>
                </c:pt>
                <c:pt idx="4">
                  <c:v>0.17333333333333337</c:v>
                </c:pt>
                <c:pt idx="5">
                  <c:v>0.44416666666666665</c:v>
                </c:pt>
                <c:pt idx="6">
                  <c:v>0.69166666666666676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2-4734-A846-B5FAE02A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6694111"/>
        <c:axId val="746687455"/>
      </c:barChart>
      <c:catAx>
        <c:axId val="746694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687455"/>
        <c:crosses val="autoZero"/>
        <c:auto val="1"/>
        <c:lblAlgn val="ctr"/>
        <c:lblOffset val="100"/>
        <c:noMultiLvlLbl val="0"/>
      </c:catAx>
      <c:valAx>
        <c:axId val="746687455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74669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Մեդիա!$H$554</c:f>
              <c:strCache>
                <c:ptCount val="1"/>
                <c:pt idx="0">
                  <c:v>Հայերեն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69A124D-5334-4037-B2A0-BA3C010F859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86C-4B75-95BF-A3057B6EB8A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FDDA6DF-FEC5-4C7D-85FA-CAF18674E221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6C-4B75-95BF-A3057B6EB8A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F0000AB-766E-4D16-9B81-89E4E5E997B6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86C-4B75-95BF-A3057B6EB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Մեդիա!$G$555:$G$557</c:f>
              <c:strCache>
                <c:ptCount val="3"/>
                <c:pt idx="0">
                  <c:v>Հեռուստատեսությունից</c:v>
                </c:pt>
                <c:pt idx="1">
                  <c:v>Ռադիոյից</c:v>
                </c:pt>
                <c:pt idx="2">
                  <c:v>Համացանցից</c:v>
                </c:pt>
              </c:strCache>
            </c:strRef>
          </c:cat>
          <c:val>
            <c:numRef>
              <c:f>Մեդիա!$H$555:$H$557</c:f>
              <c:numCache>
                <c:formatCode>General</c:formatCode>
                <c:ptCount val="3"/>
                <c:pt idx="0">
                  <c:v>82.4</c:v>
                </c:pt>
                <c:pt idx="1">
                  <c:v>88.3</c:v>
                </c:pt>
                <c:pt idx="2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4-4E45-91E4-EF5F3CA9DC60}"/>
            </c:ext>
          </c:extLst>
        </c:ser>
        <c:ser>
          <c:idx val="1"/>
          <c:order val="1"/>
          <c:tx>
            <c:strRef>
              <c:f>Մեդիա!$I$555</c:f>
              <c:strCache>
                <c:ptCount val="1"/>
                <c:pt idx="0">
                  <c:v>Ռուսերեն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FCA963A-834D-49DA-ABF6-FA54ADC3E25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6C-4B75-95BF-A3057B6EB8A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1DF7F00-5069-4104-BDEF-CDEB7A2D0D71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6C-4B75-95BF-A3057B6EB8A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160E480-C5FC-4841-99E5-272DF805D1D7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86C-4B75-95BF-A3057B6EB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Մեդիա!$G$555:$G$557</c:f>
              <c:strCache>
                <c:ptCount val="3"/>
                <c:pt idx="0">
                  <c:v>Հեռուստատեսությունից</c:v>
                </c:pt>
                <c:pt idx="1">
                  <c:v>Ռադիոյից</c:v>
                </c:pt>
                <c:pt idx="2">
                  <c:v>Համացանցից</c:v>
                </c:pt>
              </c:strCache>
            </c:strRef>
          </c:cat>
          <c:val>
            <c:numRef>
              <c:f>Մեդիա!$I$556:$I$558</c:f>
              <c:numCache>
                <c:formatCode>General</c:formatCode>
                <c:ptCount val="3"/>
                <c:pt idx="0">
                  <c:v>10.4</c:v>
                </c:pt>
                <c:pt idx="1">
                  <c:v>7.6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4-4E45-91E4-EF5F3CA9DC60}"/>
            </c:ext>
          </c:extLst>
        </c:ser>
        <c:ser>
          <c:idx val="2"/>
          <c:order val="2"/>
          <c:tx>
            <c:strRef>
              <c:f>Մեդիա!$J$555</c:f>
              <c:strCache>
                <c:ptCount val="1"/>
                <c:pt idx="0">
                  <c:v>Անգլերեն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584FADA-C419-4BBD-863B-EA5E98962255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86C-4B75-95BF-A3057B6EB8A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3371246-8CB6-405C-9ECE-763B9C694460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86C-4B75-95BF-A3057B6EB8A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BA718F3-5168-4997-9E92-D6542BC990A8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86C-4B75-95BF-A3057B6EB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Մեդիա!$G$555:$G$557</c:f>
              <c:strCache>
                <c:ptCount val="3"/>
                <c:pt idx="0">
                  <c:v>Հեռուստատեսությունից</c:v>
                </c:pt>
                <c:pt idx="1">
                  <c:v>Ռադիոյից</c:v>
                </c:pt>
                <c:pt idx="2">
                  <c:v>Համացանցից</c:v>
                </c:pt>
              </c:strCache>
            </c:strRef>
          </c:cat>
          <c:val>
            <c:numRef>
              <c:f>Մեդիա!$J$556:$J$558</c:f>
              <c:numCache>
                <c:formatCode>General</c:formatCode>
                <c:ptCount val="3"/>
                <c:pt idx="0">
                  <c:v>0.8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4-4E45-91E4-EF5F3CA9DC60}"/>
            </c:ext>
          </c:extLst>
        </c:ser>
        <c:ser>
          <c:idx val="3"/>
          <c:order val="3"/>
          <c:tx>
            <c:strRef>
              <c:f>Մեդիա!$K$555</c:f>
              <c:strCache>
                <c:ptCount val="1"/>
                <c:pt idx="0">
                  <c:v>Ինձ համար միևնույն է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B1D590F-EE3B-4051-89C0-95A4D21AA624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6C-4B75-95BF-A3057B6EB8A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D25AEBF-D495-4D24-BA10-6F59DE6D4E69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86C-4B75-95BF-A3057B6EB8A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AB76A73-FD09-4CFE-9392-DCAAC5C0FC2E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86C-4B75-95BF-A3057B6EB8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Մեդիա!$G$555:$G$557</c:f>
              <c:strCache>
                <c:ptCount val="3"/>
                <c:pt idx="0">
                  <c:v>Հեռուստատեսությունից</c:v>
                </c:pt>
                <c:pt idx="1">
                  <c:v>Ռադիոյից</c:v>
                </c:pt>
                <c:pt idx="2">
                  <c:v>Համացանցից</c:v>
                </c:pt>
              </c:strCache>
            </c:strRef>
          </c:cat>
          <c:val>
            <c:numRef>
              <c:f>Մեդիա!$K$556:$K$558</c:f>
              <c:numCache>
                <c:formatCode>General</c:formatCode>
                <c:ptCount val="3"/>
                <c:pt idx="0">
                  <c:v>6.4</c:v>
                </c:pt>
                <c:pt idx="1">
                  <c:v>4.2</c:v>
                </c:pt>
                <c:pt idx="2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B4-4E45-91E4-EF5F3CA9D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6681631"/>
        <c:axId val="746701599"/>
      </c:barChart>
      <c:catAx>
        <c:axId val="746681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701599"/>
        <c:crosses val="autoZero"/>
        <c:auto val="1"/>
        <c:lblAlgn val="ctr"/>
        <c:lblOffset val="100"/>
        <c:noMultiLvlLbl val="0"/>
      </c:catAx>
      <c:valAx>
        <c:axId val="7467015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6681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38409600973793"/>
          <c:y val="0.93622577966825082"/>
          <c:w val="0.62923180798052414"/>
          <c:h val="6.377422033174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Մեդիա!$H$575</c:f>
              <c:strCache>
                <c:ptCount val="1"/>
                <c:pt idx="0">
                  <c:v>Միանշանակ վստահում եմ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BE094F9-2F50-4656-826C-DAE23F6BE12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A2-4F23-8FE2-4AFA20B83A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ACF353D-EDB4-4C7C-B7DF-539A3DE9DAA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FA2-4F23-8FE2-4AFA20B83A1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519C6CE-C30B-4EA9-AF9D-EB0E1FFDE687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A2-4F23-8FE2-4AFA20B83A1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D2E6830-93A5-4791-A16D-2BB15573A786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A2-4F23-8FE2-4AFA20B83A1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4CD618D-A0C3-428C-B45B-97539364F524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A2-4F23-8FE2-4AFA20B83A1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FD05993-578F-4BF9-8423-4AABACF6102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A2-4F23-8FE2-4AFA20B83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Մեդիա!$G$582:$G$587</c:f>
              <c:strCache>
                <c:ptCount val="6"/>
                <c:pt idx="0">
                  <c:v>Ընկերներ, գործընկերներ</c:v>
                </c:pt>
                <c:pt idx="1">
                  <c:v>Ընտանիքի անդամներ</c:v>
                </c:pt>
                <c:pt idx="2">
                  <c:v>Հեռուստատեսություն</c:v>
                </c:pt>
                <c:pt idx="3">
                  <c:v>Ռադիո</c:v>
                </c:pt>
                <c:pt idx="4">
                  <c:v>Ինտերնետային մամուլ</c:v>
                </c:pt>
                <c:pt idx="5">
                  <c:v>Սոցիալական կայքեր</c:v>
                </c:pt>
              </c:strCache>
            </c:strRef>
          </c:cat>
          <c:val>
            <c:numRef>
              <c:f>Մեդիա!$H$582:$H$587</c:f>
              <c:numCache>
                <c:formatCode>0.0</c:formatCode>
                <c:ptCount val="6"/>
                <c:pt idx="0">
                  <c:v>10.938845822566753</c:v>
                </c:pt>
                <c:pt idx="1">
                  <c:v>60.763888888888886</c:v>
                </c:pt>
                <c:pt idx="2">
                  <c:v>8.8235294117647065</c:v>
                </c:pt>
                <c:pt idx="3">
                  <c:v>11.387900355871887</c:v>
                </c:pt>
                <c:pt idx="4">
                  <c:v>4.0737148399612026</c:v>
                </c:pt>
                <c:pt idx="5">
                  <c:v>3.7249283667621778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6-423A-9DB5-83FA50CF7000}"/>
            </c:ext>
          </c:extLst>
        </c:ser>
        <c:ser>
          <c:idx val="1"/>
          <c:order val="1"/>
          <c:tx>
            <c:strRef>
              <c:f>Մեդիա!$I$576</c:f>
              <c:strCache>
                <c:ptCount val="1"/>
                <c:pt idx="0">
                  <c:v>Ավելի շուտ վստահում եմ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F07325F-D305-4FE3-8238-19190918CD0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FA2-4F23-8FE2-4AFA20B83A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16F0206-7B0F-49C0-BE87-086B930BB7A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FA2-4F23-8FE2-4AFA20B83A1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0262FF7-18D9-4DD8-9949-96CF463B329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3FA2-4F23-8FE2-4AFA20B83A1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3524BBCF-0279-4BCC-8D1A-4B279AF17221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FA2-4F23-8FE2-4AFA20B83A1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C4AF702-99A2-4957-8F99-CA08D76BEDC0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3FA2-4F23-8FE2-4AFA20B83A1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88B7597-2634-418C-A034-6865C8A6CBBB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3FA2-4F23-8FE2-4AFA20B83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Մեդիա!$G$582:$G$587</c:f>
              <c:strCache>
                <c:ptCount val="6"/>
                <c:pt idx="0">
                  <c:v>Ընկերներ, գործընկերներ</c:v>
                </c:pt>
                <c:pt idx="1">
                  <c:v>Ընտանիքի անդամներ</c:v>
                </c:pt>
                <c:pt idx="2">
                  <c:v>Հեռուստատեսություն</c:v>
                </c:pt>
                <c:pt idx="3">
                  <c:v>Ռադիո</c:v>
                </c:pt>
                <c:pt idx="4">
                  <c:v>Ինտերնետային մամուլ</c:v>
                </c:pt>
                <c:pt idx="5">
                  <c:v>Սոցիալական կայքեր</c:v>
                </c:pt>
              </c:strCache>
            </c:strRef>
          </c:cat>
          <c:val>
            <c:numRef>
              <c:f>Մեդիա!$I$583:$I$588</c:f>
              <c:numCache>
                <c:formatCode>0.0</c:formatCode>
                <c:ptCount val="6"/>
                <c:pt idx="0">
                  <c:v>25.409130060292853</c:v>
                </c:pt>
                <c:pt idx="1">
                  <c:v>23.003472222222221</c:v>
                </c:pt>
                <c:pt idx="2">
                  <c:v>26.124567474048444</c:v>
                </c:pt>
                <c:pt idx="3">
                  <c:v>28.469750889679716</c:v>
                </c:pt>
                <c:pt idx="4">
                  <c:v>22.599418040737149</c:v>
                </c:pt>
                <c:pt idx="5">
                  <c:v>20.534861509073544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6-423A-9DB5-83FA50CF7000}"/>
            </c:ext>
          </c:extLst>
        </c:ser>
        <c:ser>
          <c:idx val="2"/>
          <c:order val="2"/>
          <c:tx>
            <c:strRef>
              <c:f>Մեդիա!$J$576</c:f>
              <c:strCache>
                <c:ptCount val="1"/>
                <c:pt idx="0">
                  <c:v>Ոչ վստահում եմ, ոչ չեմ վստահում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AC10401-7F13-4415-8C83-B7B250D66025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A2-4F23-8FE2-4AFA20B83A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39B2E3E-C750-489F-8CCD-F898CCE5133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FA2-4F23-8FE2-4AFA20B83A1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3E0A549-5A23-4D56-ADEC-C3FD5E14B0B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FA2-4F23-8FE2-4AFA20B83A1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C7DCA91A-57C8-40ED-9827-3E3C675D2FF1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3FA2-4F23-8FE2-4AFA20B83A1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80DE733D-0053-48BF-AEBF-F4EACDCB0D7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3FA2-4F23-8FE2-4AFA20B83A1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F08A482-6F27-4C00-BDD6-58DD9179D3FB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3FA2-4F23-8FE2-4AFA20B83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Մեդիա!$G$582:$G$587</c:f>
              <c:strCache>
                <c:ptCount val="6"/>
                <c:pt idx="0">
                  <c:v>Ընկերներ, գործընկերներ</c:v>
                </c:pt>
                <c:pt idx="1">
                  <c:v>Ընտանիքի անդամներ</c:v>
                </c:pt>
                <c:pt idx="2">
                  <c:v>Հեռուստատեսություն</c:v>
                </c:pt>
                <c:pt idx="3">
                  <c:v>Ռադիո</c:v>
                </c:pt>
                <c:pt idx="4">
                  <c:v>Ինտերնետային մամուլ</c:v>
                </c:pt>
                <c:pt idx="5">
                  <c:v>Սոցիալական կայքեր</c:v>
                </c:pt>
              </c:strCache>
            </c:strRef>
          </c:cat>
          <c:val>
            <c:numRef>
              <c:f>Մեդիա!$J$583:$J$588</c:f>
              <c:numCache>
                <c:formatCode>0.0</c:formatCode>
                <c:ptCount val="6"/>
                <c:pt idx="0">
                  <c:v>28.59603789836348</c:v>
                </c:pt>
                <c:pt idx="1">
                  <c:v>8.8541666666666661</c:v>
                </c:pt>
                <c:pt idx="2">
                  <c:v>25.951557093425606</c:v>
                </c:pt>
                <c:pt idx="3">
                  <c:v>25.088967971530248</c:v>
                </c:pt>
                <c:pt idx="4">
                  <c:v>26.867119301648884</c:v>
                </c:pt>
                <c:pt idx="5">
                  <c:v>26.456542502387773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36-423A-9DB5-83FA50CF7000}"/>
            </c:ext>
          </c:extLst>
        </c:ser>
        <c:ser>
          <c:idx val="3"/>
          <c:order val="3"/>
          <c:tx>
            <c:strRef>
              <c:f>Մեդիա!$K$576</c:f>
              <c:strCache>
                <c:ptCount val="1"/>
                <c:pt idx="0">
                  <c:v>Ավելի շուտ չեմ վստահում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6FCD8B0-4559-4CC8-95EA-E734A51D58C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FA2-4F23-8FE2-4AFA20B83A1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36B99B5-42AF-4B6B-8B5D-992952249B1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FA2-4F23-8FE2-4AFA20B83A1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F77264A-A08C-4E41-BE16-41209460C9DB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3FA2-4F23-8FE2-4AFA20B83A1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A719510-0EB1-4799-ABEF-05B3AE283198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FA2-4F23-8FE2-4AFA20B83A1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6B8DBC9-BF01-4E2E-BB46-C2631327EB9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3FA2-4F23-8FE2-4AFA20B83A1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A065D91-216F-4615-A25C-98CDEC64B774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FA2-4F23-8FE2-4AFA20B83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Մեդիա!$G$582:$G$587</c:f>
              <c:strCache>
                <c:ptCount val="6"/>
                <c:pt idx="0">
                  <c:v>Ընկերներ, գործընկերներ</c:v>
                </c:pt>
                <c:pt idx="1">
                  <c:v>Ընտանիքի անդամներ</c:v>
                </c:pt>
                <c:pt idx="2">
                  <c:v>Հեռուստատեսություն</c:v>
                </c:pt>
                <c:pt idx="3">
                  <c:v>Ռադիո</c:v>
                </c:pt>
                <c:pt idx="4">
                  <c:v>Ինտերնետային մամուլ</c:v>
                </c:pt>
                <c:pt idx="5">
                  <c:v>Սոցիալական կայքեր</c:v>
                </c:pt>
              </c:strCache>
            </c:strRef>
          </c:cat>
          <c:val>
            <c:numRef>
              <c:f>Մեդիա!$K$583:$K$588</c:f>
              <c:numCache>
                <c:formatCode>0.0</c:formatCode>
                <c:ptCount val="6"/>
                <c:pt idx="0">
                  <c:v>11.800172265288545</c:v>
                </c:pt>
                <c:pt idx="1">
                  <c:v>3.5590277777777777</c:v>
                </c:pt>
                <c:pt idx="2">
                  <c:v>16.522491349480969</c:v>
                </c:pt>
                <c:pt idx="3">
                  <c:v>14.412811387900355</c:v>
                </c:pt>
                <c:pt idx="4">
                  <c:v>18.331716779825413</c:v>
                </c:pt>
                <c:pt idx="5">
                  <c:v>19.388729703915949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36-423A-9DB5-83FA50CF7000}"/>
            </c:ext>
          </c:extLst>
        </c:ser>
        <c:ser>
          <c:idx val="4"/>
          <c:order val="4"/>
          <c:tx>
            <c:strRef>
              <c:f>Մեդիա!$L$576</c:f>
              <c:strCache>
                <c:ptCount val="1"/>
                <c:pt idx="0">
                  <c:v>Ընդհանրապես չեմ վստահում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FF9B7DD-1E2B-469E-84D5-10194E8AB830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FA2-4F23-8FE2-4AFA20B83A19}"/>
                </c:ext>
              </c:extLst>
            </c:dLbl>
            <c:dLbl>
              <c:idx val="1"/>
              <c:layout>
                <c:manualLayout>
                  <c:x val="4.1062801932367152E-2"/>
                  <c:y val="0"/>
                </c:manualLayout>
              </c:layout>
              <c:tx>
                <c:rich>
                  <a:bodyPr/>
                  <a:lstStyle/>
                  <a:p>
                    <a:fld id="{9C4C4AFF-BA16-4121-BAAB-FF559FEF3AB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FA2-4F23-8FE2-4AFA20B83A1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9972229-D4C8-4043-A017-0DC465DB8536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FA2-4F23-8FE2-4AFA20B83A1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D4C4BC8-1347-46CF-89FB-CF34F9E4369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3FA2-4F23-8FE2-4AFA20B83A1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6888710-9951-4F41-93DF-EFCC3541B71E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3FA2-4F23-8FE2-4AFA20B83A1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8FD6533F-ABF3-4142-B356-05D26E3E029D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3FA2-4F23-8FE2-4AFA20B83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Մեդիա!$G$582:$G$587</c:f>
              <c:strCache>
                <c:ptCount val="6"/>
                <c:pt idx="0">
                  <c:v>Ընկերներ, գործընկերներ</c:v>
                </c:pt>
                <c:pt idx="1">
                  <c:v>Ընտանիքի անդամներ</c:v>
                </c:pt>
                <c:pt idx="2">
                  <c:v>Հեռուստատեսություն</c:v>
                </c:pt>
                <c:pt idx="3">
                  <c:v>Ռադիո</c:v>
                </c:pt>
                <c:pt idx="4">
                  <c:v>Ինտերնետային մամուլ</c:v>
                </c:pt>
                <c:pt idx="5">
                  <c:v>Սոցիալական կայքեր</c:v>
                </c:pt>
              </c:strCache>
            </c:strRef>
          </c:cat>
          <c:val>
            <c:numRef>
              <c:f>Մեդիա!$L$583:$L$588</c:f>
              <c:numCache>
                <c:formatCode>0.0</c:formatCode>
                <c:ptCount val="6"/>
                <c:pt idx="0">
                  <c:v>23.255813953488371</c:v>
                </c:pt>
                <c:pt idx="1">
                  <c:v>3.8194444444444446</c:v>
                </c:pt>
                <c:pt idx="2">
                  <c:v>22.577854671280278</c:v>
                </c:pt>
                <c:pt idx="3">
                  <c:v>20.640569395017792</c:v>
                </c:pt>
                <c:pt idx="4">
                  <c:v>28.128031037827352</c:v>
                </c:pt>
                <c:pt idx="5">
                  <c:v>29.894937917860553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36-423A-9DB5-83FA50CF7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684127"/>
        <c:axId val="746704511"/>
      </c:barChart>
      <c:catAx>
        <c:axId val="74668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704511"/>
        <c:crosses val="autoZero"/>
        <c:auto val="1"/>
        <c:lblAlgn val="ctr"/>
        <c:lblOffset val="100"/>
        <c:noMultiLvlLbl val="0"/>
      </c:catAx>
      <c:valAx>
        <c:axId val="74670451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74668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26823005819922"/>
          <c:y val="3.2105067452815661E-2"/>
          <c:w val="0.64935495834759782"/>
          <c:h val="0.900187482562834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8EE9F80-B337-4D13-A4C6-9C34315C99EA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6A3-4448-BDE8-71DB5BC19AE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7516918-5962-40E2-9691-1CED494572CF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6A3-4448-BDE8-71DB5BC19AE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2BB3D81-F029-41BD-A272-AAA6157719E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6A3-4448-BDE8-71DB5BC19AE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72E0A20-F5E3-4457-B538-EBB84F461807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6A3-4448-BDE8-71DB5BC19AE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0D0C45F-AE16-44F8-BEB0-67406041532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6A3-4448-BDE8-71DB5BC19AE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C460199-3C76-46A1-86FA-EC73905C2AF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6A3-4448-BDE8-71DB5BC19AE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0841A9E1-E2C2-4624-A462-593474AAE453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A3-4448-BDE8-71DB5BC19AE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98FD663-5163-46B6-8753-22319262CA7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6A3-4448-BDE8-71DB5BC19AE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01958A27-17B5-4BD5-A21A-F3A39FE8BD75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A3-4448-BDE8-71DB5BC19AE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BC87824C-3DCE-42D8-9859-1353E452BBB4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6A3-4448-BDE8-71DB5BC19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Մեդիա!$G$656:$G$665</c:f>
              <c:strCache>
                <c:ptCount val="10"/>
                <c:pt idx="0">
                  <c:v>Այլ</c:v>
                </c:pt>
                <c:pt idx="1">
                  <c:v>Դժվարանում եմ պատասխանել</c:v>
                </c:pt>
                <c:pt idx="2">
                  <c:v>Ռադիոյից</c:v>
                </c:pt>
                <c:pt idx="3">
                  <c:v>Ինստագրամից</c:v>
                </c:pt>
                <c:pt idx="4">
                  <c:v>Տելեգրամից</c:v>
                </c:pt>
                <c:pt idx="5">
                  <c:v>Լրատվական կայքերից</c:v>
                </c:pt>
                <c:pt idx="6">
                  <c:v>Youtube-ից</c:v>
                </c:pt>
                <c:pt idx="7">
                  <c:v>Շրջապատից</c:v>
                </c:pt>
                <c:pt idx="8">
                  <c:v>ՖԲ-ից</c:v>
                </c:pt>
                <c:pt idx="9">
                  <c:v>Հեռուստատեսությունից</c:v>
                </c:pt>
              </c:strCache>
            </c:strRef>
          </c:cat>
          <c:val>
            <c:numRef>
              <c:f>Մեդիա!$H$656:$H$665</c:f>
              <c:numCache>
                <c:formatCode>General</c:formatCode>
                <c:ptCount val="10"/>
                <c:pt idx="0">
                  <c:v>0.8</c:v>
                </c:pt>
                <c:pt idx="1">
                  <c:v>0.8</c:v>
                </c:pt>
                <c:pt idx="2">
                  <c:v>1.3</c:v>
                </c:pt>
                <c:pt idx="3">
                  <c:v>2.9</c:v>
                </c:pt>
                <c:pt idx="4">
                  <c:v>5.8</c:v>
                </c:pt>
                <c:pt idx="5">
                  <c:v>7</c:v>
                </c:pt>
                <c:pt idx="6">
                  <c:v>8.5</c:v>
                </c:pt>
                <c:pt idx="7">
                  <c:v>9.6999999999999993</c:v>
                </c:pt>
                <c:pt idx="8">
                  <c:v>27.8</c:v>
                </c:pt>
                <c:pt idx="9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4-4B2F-905C-0D3114E77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6688703"/>
        <c:axId val="746685791"/>
      </c:barChart>
      <c:catAx>
        <c:axId val="746688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6685791"/>
        <c:crosses val="autoZero"/>
        <c:auto val="1"/>
        <c:lblAlgn val="ctr"/>
        <c:lblOffset val="100"/>
        <c:noMultiLvlLbl val="0"/>
      </c:catAx>
      <c:valAx>
        <c:axId val="7466857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6688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63-4A40-AB68-4309AEF2C2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63-4A40-AB68-4309AEF2C2A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C11C0DD-DC97-49A0-A00A-A5AA4A88D0E7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63-4A40-AB68-4309AEF2C2A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28981F7-5960-481C-A243-18BE9BDB6874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63-4A40-AB68-4309AEF2C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Մեդիա!$B$660:$B$661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Մեդիա!$D$660:$D$661</c:f>
              <c:numCache>
                <c:formatCode>###0.0</c:formatCode>
                <c:ptCount val="2"/>
                <c:pt idx="0">
                  <c:v>81.583333333333329</c:v>
                </c:pt>
                <c:pt idx="1">
                  <c:v>18.416666666666668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3-4A40-AB68-4309AEF2C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B0B3F77-1D43-4A73-AB24-1F710A3D7787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A78-4033-80E0-D55B40D0FC7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92F945A-2AFB-4A41-8086-D0332B94A97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78-4033-80E0-D55B40D0FC7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C2FAE01-5725-4692-8760-A035312ADC4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A78-4033-80E0-D55B40D0FC7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2A291E43-2AFA-449E-8DE6-46AF830D1EC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78-4033-80E0-D55B40D0FC7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1411AC4-50E6-48FF-B56E-123CEA378B13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A78-4033-80E0-D55B40D0F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Ոստիկանություն!$I$4:$I$9</c:f>
              <c:strCache>
                <c:ptCount val="5"/>
                <c:pt idx="0">
                  <c:v>Շատ է բարելավվել</c:v>
                </c:pt>
                <c:pt idx="1">
                  <c:v>Որոշ չափով բարելավվել է</c:v>
                </c:pt>
                <c:pt idx="2">
                  <c:v>Ոչինչ չի փոխվել </c:v>
                </c:pt>
                <c:pt idx="3">
                  <c:v>Որոշ չափով վատացել է</c:v>
                </c:pt>
                <c:pt idx="4">
                  <c:v>Շատ է վատացել</c:v>
                </c:pt>
              </c:strCache>
            </c:strRef>
          </c:cat>
          <c:val>
            <c:numRef>
              <c:f>Ոստիկանություն!$K$4:$K$9</c:f>
              <c:numCache>
                <c:formatCode>###0.0</c:formatCode>
                <c:ptCount val="6"/>
                <c:pt idx="0">
                  <c:v>11.5</c:v>
                </c:pt>
                <c:pt idx="1">
                  <c:v>45.66666666666665</c:v>
                </c:pt>
                <c:pt idx="2">
                  <c:v>7.916666666666667</c:v>
                </c:pt>
                <c:pt idx="3">
                  <c:v>8.5833333333333357</c:v>
                </c:pt>
                <c:pt idx="4">
                  <c:v>12.666666666666671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3-4443-A60B-04ABD02D9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942656"/>
        <c:axId val="176288512"/>
      </c:barChart>
      <c:catAx>
        <c:axId val="17594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288512"/>
        <c:crosses val="autoZero"/>
        <c:auto val="1"/>
        <c:lblAlgn val="ctr"/>
        <c:lblOffset val="100"/>
        <c:noMultiLvlLbl val="0"/>
      </c:catAx>
      <c:valAx>
        <c:axId val="176288512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one"/>
        <c:crossAx val="17594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55650879741024"/>
          <c:y val="3.7942294105291291E-2"/>
          <c:w val="0.61744509493391431"/>
          <c:h val="0.92466094077296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6F-440E-8671-DA0A6D46F1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Մեդիա!$G$61:$G$82</c:f>
              <c:strCache>
                <c:ptCount val="22"/>
                <c:pt idx="0">
                  <c:v>Արմնյուզ</c:v>
                </c:pt>
                <c:pt idx="1">
                  <c:v>Planeta</c:v>
                </c:pt>
                <c:pt idx="2">
                  <c:v>21 TV</c:v>
                </c:pt>
                <c:pt idx="3">
                  <c:v>Ազատություն TV</c:v>
                </c:pt>
                <c:pt idx="4">
                  <c:v>Դժվարանում եմ պատասխանել</c:v>
                </c:pt>
                <c:pt idx="5">
                  <c:v>МИР</c:v>
                </c:pt>
                <c:pt idx="6">
                  <c:v>FastSports</c:v>
                </c:pt>
                <c:pt idx="7">
                  <c:v>Երկիր Մեդիա</c:v>
                </c:pt>
                <c:pt idx="8">
                  <c:v>Ցայգ</c:v>
                </c:pt>
                <c:pt idx="9">
                  <c:v>FreeNews</c:v>
                </c:pt>
                <c:pt idx="10">
                  <c:v>Նոր Հայաստան թիվի</c:v>
                </c:pt>
                <c:pt idx="11">
                  <c:v>Շողակաթ</c:v>
                </c:pt>
                <c:pt idx="12">
                  <c:v>Հ2</c:v>
                </c:pt>
                <c:pt idx="13">
                  <c:v>Ա-թիվի</c:v>
                </c:pt>
                <c:pt idx="14">
                  <c:v>OPT</c:v>
                </c:pt>
                <c:pt idx="15">
                  <c:v>5-րդ ալիք</c:v>
                </c:pt>
                <c:pt idx="16">
                  <c:v>Կենտրոն TV</c:v>
                </c:pt>
                <c:pt idx="17">
                  <c:v>PTP</c:v>
                </c:pt>
                <c:pt idx="18">
                  <c:v>Այլ</c:v>
                </c:pt>
                <c:pt idx="19">
                  <c:v>Հանրային հեռուստաընկերություն (Հ1)</c:v>
                </c:pt>
                <c:pt idx="20">
                  <c:v>Շանթ</c:v>
                </c:pt>
                <c:pt idx="21">
                  <c:v>Արմենիա</c:v>
                </c:pt>
              </c:strCache>
            </c:strRef>
          </c:cat>
          <c:val>
            <c:numRef>
              <c:f>Մեդիա!$H$61:$H$82</c:f>
              <c:numCache>
                <c:formatCode>###0.0%</c:formatCode>
                <c:ptCount val="22"/>
                <c:pt idx="0">
                  <c:v>1.0204081632653062E-2</c:v>
                </c:pt>
                <c:pt idx="1">
                  <c:v>1.0204081632653062E-2</c:v>
                </c:pt>
                <c:pt idx="2">
                  <c:v>1.3265306122448979E-2</c:v>
                </c:pt>
                <c:pt idx="3">
                  <c:v>1.6326530612244899E-2</c:v>
                </c:pt>
                <c:pt idx="4">
                  <c:v>1.6326530612244899E-2</c:v>
                </c:pt>
                <c:pt idx="5">
                  <c:v>2.0408163265306124E-2</c:v>
                </c:pt>
                <c:pt idx="6">
                  <c:v>2.1428571428571429E-2</c:v>
                </c:pt>
                <c:pt idx="7">
                  <c:v>2.2448979591836733E-2</c:v>
                </c:pt>
                <c:pt idx="8">
                  <c:v>2.2448979591836733E-2</c:v>
                </c:pt>
                <c:pt idx="9">
                  <c:v>2.2448979591836733E-2</c:v>
                </c:pt>
                <c:pt idx="10">
                  <c:v>2.8571428571428571E-2</c:v>
                </c:pt>
                <c:pt idx="11">
                  <c:v>3.4693877551020408E-2</c:v>
                </c:pt>
                <c:pt idx="12">
                  <c:v>4.1836734693877553E-2</c:v>
                </c:pt>
                <c:pt idx="13">
                  <c:v>5.5102040816326532E-2</c:v>
                </c:pt>
                <c:pt idx="14">
                  <c:v>5.9183673469387757E-2</c:v>
                </c:pt>
                <c:pt idx="15">
                  <c:v>6.7346938775510207E-2</c:v>
                </c:pt>
                <c:pt idx="16">
                  <c:v>9.4897959183673469E-2</c:v>
                </c:pt>
                <c:pt idx="17">
                  <c:v>0.1</c:v>
                </c:pt>
                <c:pt idx="18">
                  <c:v>0.10816326530612246</c:v>
                </c:pt>
                <c:pt idx="19">
                  <c:v>0.44795918367346937</c:v>
                </c:pt>
                <c:pt idx="20">
                  <c:v>0.52448979591836731</c:v>
                </c:pt>
                <c:pt idx="21">
                  <c:v>0.60408163265306125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F-440E-8671-DA0A6D46F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7276575"/>
        <c:axId val="727285311"/>
      </c:barChart>
      <c:catAx>
        <c:axId val="727276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7285311"/>
        <c:crosses val="autoZero"/>
        <c:auto val="1"/>
        <c:lblAlgn val="ctr"/>
        <c:lblOffset val="100"/>
        <c:noMultiLvlLbl val="0"/>
      </c:catAx>
      <c:valAx>
        <c:axId val="727285311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727276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44483228258933"/>
          <c:y val="2.8061461228782662E-2"/>
          <c:w val="0.62408876815587255"/>
          <c:h val="0.943877077542434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Մեդիա!$G$103:$G$117</c:f>
              <c:strCache>
                <c:ptCount val="15"/>
                <c:pt idx="0">
                  <c:v>Ցայգ</c:v>
                </c:pt>
                <c:pt idx="1">
                  <c:v>Ազատություն TV</c:v>
                </c:pt>
                <c:pt idx="2">
                  <c:v>Երկիր Մեդիա</c:v>
                </c:pt>
                <c:pt idx="3">
                  <c:v>Շողակաթ</c:v>
                </c:pt>
                <c:pt idx="4">
                  <c:v>FreeNews</c:v>
                </c:pt>
                <c:pt idx="5">
                  <c:v>OPT</c:v>
                </c:pt>
                <c:pt idx="6">
                  <c:v>Այլ տեղղական</c:v>
                </c:pt>
                <c:pt idx="7">
                  <c:v>Ա-թիվի</c:v>
                </c:pt>
                <c:pt idx="8">
                  <c:v>Հ2</c:v>
                </c:pt>
                <c:pt idx="9">
                  <c:v>Կենտրոն TV</c:v>
                </c:pt>
                <c:pt idx="10">
                  <c:v>PTP</c:v>
                </c:pt>
                <c:pt idx="11">
                  <c:v>5-րդ ալիք</c:v>
                </c:pt>
                <c:pt idx="12">
                  <c:v>Շանթ</c:v>
                </c:pt>
                <c:pt idx="13">
                  <c:v>Հանրային հեռուստաընկերություն (Հ1)</c:v>
                </c:pt>
                <c:pt idx="14">
                  <c:v>Արմենիա</c:v>
                </c:pt>
              </c:strCache>
            </c:strRef>
          </c:cat>
          <c:val>
            <c:numRef>
              <c:f>Մեդիա!$H$103:$H$117</c:f>
              <c:numCache>
                <c:formatCode>###0.0%</c:formatCode>
                <c:ptCount val="15"/>
                <c:pt idx="0">
                  <c:v>1.2244897959183675E-2</c:v>
                </c:pt>
                <c:pt idx="1">
                  <c:v>1.3265306122448979E-2</c:v>
                </c:pt>
                <c:pt idx="2">
                  <c:v>1.5306122448979591E-2</c:v>
                </c:pt>
                <c:pt idx="3">
                  <c:v>1.5306122448979591E-2</c:v>
                </c:pt>
                <c:pt idx="4">
                  <c:v>1.5306122448979591E-2</c:v>
                </c:pt>
                <c:pt idx="5">
                  <c:v>1.7346938775510204E-2</c:v>
                </c:pt>
                <c:pt idx="6">
                  <c:v>1.9387755102040816E-2</c:v>
                </c:pt>
                <c:pt idx="7">
                  <c:v>2.0408163265306124E-2</c:v>
                </c:pt>
                <c:pt idx="8">
                  <c:v>2.7551020408163266E-2</c:v>
                </c:pt>
                <c:pt idx="9">
                  <c:v>3.0612244897959183E-2</c:v>
                </c:pt>
                <c:pt idx="10">
                  <c:v>3.7755102040816328E-2</c:v>
                </c:pt>
                <c:pt idx="11">
                  <c:v>0.05</c:v>
                </c:pt>
                <c:pt idx="12">
                  <c:v>0.27653061224489794</c:v>
                </c:pt>
                <c:pt idx="13">
                  <c:v>0.29285714285714287</c:v>
                </c:pt>
                <c:pt idx="14">
                  <c:v>0.34693877551020408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2-4403-83BD-E70A2AFA4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4039647"/>
        <c:axId val="742344527"/>
      </c:barChart>
      <c:catAx>
        <c:axId val="764039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2344527"/>
        <c:crosses val="autoZero"/>
        <c:auto val="1"/>
        <c:lblAlgn val="ctr"/>
        <c:lblOffset val="100"/>
        <c:noMultiLvlLbl val="0"/>
      </c:catAx>
      <c:valAx>
        <c:axId val="742344527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764039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Մեդիա!$G$142:$G$158</c:f>
              <c:strCache>
                <c:ptCount val="17"/>
                <c:pt idx="0">
                  <c:v>Նոր Հայաստան թիվի</c:v>
                </c:pt>
                <c:pt idx="1">
                  <c:v>OPT</c:v>
                </c:pt>
                <c:pt idx="2">
                  <c:v>PTP</c:v>
                </c:pt>
                <c:pt idx="3">
                  <c:v>FreeNews</c:v>
                </c:pt>
                <c:pt idx="4">
                  <c:v>Շողակաթ</c:v>
                </c:pt>
                <c:pt idx="5">
                  <c:v>Ա-թիվի</c:v>
                </c:pt>
                <c:pt idx="6">
                  <c:v>Այլ</c:v>
                </c:pt>
                <c:pt idx="7">
                  <c:v>Արմնյուզ</c:v>
                </c:pt>
                <c:pt idx="8">
                  <c:v>Շանթ</c:v>
                </c:pt>
                <c:pt idx="9">
                  <c:v>Արմենիա</c:v>
                </c:pt>
                <c:pt idx="10">
                  <c:v>Հ2</c:v>
                </c:pt>
                <c:pt idx="11">
                  <c:v>Երկիր Մեդիա</c:v>
                </c:pt>
                <c:pt idx="12">
                  <c:v>Կենտրոն TV</c:v>
                </c:pt>
                <c:pt idx="13">
                  <c:v>Ոչ մեկին չեմ վստահում </c:v>
                </c:pt>
                <c:pt idx="14">
                  <c:v>Հանրային հեռուստաընկերություն (Հ1)</c:v>
                </c:pt>
                <c:pt idx="15">
                  <c:v>5-րդ ալիք</c:v>
                </c:pt>
                <c:pt idx="16">
                  <c:v>Չկա այդպիսին, որին չեմ վստահում </c:v>
                </c:pt>
              </c:strCache>
            </c:strRef>
          </c:cat>
          <c:val>
            <c:numRef>
              <c:f>Մեդիա!$H$142:$H$158</c:f>
              <c:numCache>
                <c:formatCode>###0.0%</c:formatCode>
                <c:ptCount val="17"/>
                <c:pt idx="0">
                  <c:v>1.0204081632653062E-2</c:v>
                </c:pt>
                <c:pt idx="1">
                  <c:v>1.4285714285714285E-2</c:v>
                </c:pt>
                <c:pt idx="2">
                  <c:v>1.6326530612244899E-2</c:v>
                </c:pt>
                <c:pt idx="3">
                  <c:v>1.8367346938775512E-2</c:v>
                </c:pt>
                <c:pt idx="4">
                  <c:v>1.9387755102040816E-2</c:v>
                </c:pt>
                <c:pt idx="5">
                  <c:v>2.0408163265306124E-2</c:v>
                </c:pt>
                <c:pt idx="6">
                  <c:v>2.0408163265306124E-2</c:v>
                </c:pt>
                <c:pt idx="7">
                  <c:v>2.1428571428571429E-2</c:v>
                </c:pt>
                <c:pt idx="8">
                  <c:v>3.0612244897959183E-2</c:v>
                </c:pt>
                <c:pt idx="9">
                  <c:v>3.8775510204081633E-2</c:v>
                </c:pt>
                <c:pt idx="10">
                  <c:v>7.4489795918367352E-2</c:v>
                </c:pt>
                <c:pt idx="11">
                  <c:v>8.2653061224489802E-2</c:v>
                </c:pt>
                <c:pt idx="12">
                  <c:v>9.6938775510204078E-2</c:v>
                </c:pt>
                <c:pt idx="13">
                  <c:v>0.11836734693877551</c:v>
                </c:pt>
                <c:pt idx="14">
                  <c:v>0.1357142857142857</c:v>
                </c:pt>
                <c:pt idx="15">
                  <c:v>0.18367346938775511</c:v>
                </c:pt>
                <c:pt idx="16">
                  <c:v>0.23469387755102042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E-41F4-8E8B-AC2455A51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2167183"/>
        <c:axId val="652165103"/>
      </c:barChart>
      <c:catAx>
        <c:axId val="652167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2165103"/>
        <c:crosses val="autoZero"/>
        <c:auto val="1"/>
        <c:lblAlgn val="ctr"/>
        <c:lblOffset val="100"/>
        <c:noMultiLvlLbl val="0"/>
      </c:catAx>
      <c:valAx>
        <c:axId val="652165103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65216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6728669785842"/>
          <c:y val="4.8707676802011331E-2"/>
          <c:w val="0.57032713302141569"/>
          <c:h val="0.935789865094368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Մեդիա!$G$166:$G$176</c:f>
              <c:strCache>
                <c:ptCount val="11"/>
                <c:pt idx="0">
                  <c:v>Այլ</c:v>
                </c:pt>
                <c:pt idx="1">
                  <c:v>Մշակութային</c:v>
                </c:pt>
                <c:pt idx="2">
                  <c:v>Գիտաճանաչողական /կրթական</c:v>
                </c:pt>
                <c:pt idx="3">
                  <c:v>Քաղաքական</c:v>
                </c:pt>
                <c:pt idx="4">
                  <c:v>Հարցազրույցներ, բանավեճեր</c:v>
                </c:pt>
                <c:pt idx="5">
                  <c:v>Սպորտային/մարզական</c:v>
                </c:pt>
                <c:pt idx="6">
                  <c:v>Սերիալ</c:v>
                </c:pt>
                <c:pt idx="7">
                  <c:v>Գեղարվեստական ֆիլմ</c:v>
                </c:pt>
                <c:pt idx="8">
                  <c:v>Երաժշտական</c:v>
                </c:pt>
                <c:pt idx="9">
                  <c:v>Հումորային</c:v>
                </c:pt>
                <c:pt idx="10">
                  <c:v>Լրատվական</c:v>
                </c:pt>
              </c:strCache>
            </c:strRef>
          </c:cat>
          <c:val>
            <c:numRef>
              <c:f>Մեդիա!$H$166:$H$176</c:f>
              <c:numCache>
                <c:formatCode>###0.0%</c:formatCode>
                <c:ptCount val="11"/>
                <c:pt idx="0">
                  <c:v>2.1428571428571429E-2</c:v>
                </c:pt>
                <c:pt idx="1">
                  <c:v>0.11020408163265306</c:v>
                </c:pt>
                <c:pt idx="2">
                  <c:v>0.12142857142857143</c:v>
                </c:pt>
                <c:pt idx="3">
                  <c:v>0.12142857142857143</c:v>
                </c:pt>
                <c:pt idx="4">
                  <c:v>0.18265306122448979</c:v>
                </c:pt>
                <c:pt idx="5">
                  <c:v>0.19693877551020406</c:v>
                </c:pt>
                <c:pt idx="6">
                  <c:v>0.21122448979591837</c:v>
                </c:pt>
                <c:pt idx="7">
                  <c:v>0.28673469387755102</c:v>
                </c:pt>
                <c:pt idx="8">
                  <c:v>0.33469387755102042</c:v>
                </c:pt>
                <c:pt idx="9">
                  <c:v>0.39081632653061227</c:v>
                </c:pt>
                <c:pt idx="10">
                  <c:v>0.47244897959183674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7-4DFF-9C16-CED8338BD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2345775"/>
        <c:axId val="742344111"/>
      </c:barChart>
      <c:catAx>
        <c:axId val="742345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2344111"/>
        <c:crosses val="autoZero"/>
        <c:auto val="1"/>
        <c:lblAlgn val="ctr"/>
        <c:lblOffset val="100"/>
        <c:noMultiLvlLbl val="0"/>
      </c:catAx>
      <c:valAx>
        <c:axId val="742344111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742345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96-44F8-8316-607DFD4CB0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96-44F8-8316-607DFD4CB0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3C13635-6B1E-402C-A442-9CECD4C3DA4C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96-44F8-8316-607DFD4CB00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FB0AD61-BAE5-4822-9100-9B416EA6B0C5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96-44F8-8316-607DFD4CB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Մեդիա!$B$704:$B$705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Մեդիա!$E$704:$E$705</c:f>
              <c:numCache>
                <c:formatCode>###0.0</c:formatCode>
                <c:ptCount val="2"/>
                <c:pt idx="0">
                  <c:v>22.47284878863826</c:v>
                </c:pt>
                <c:pt idx="1">
                  <c:v>77.52715121136174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96-44F8-8316-607DFD4CB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Մեդիա!$G$184:$G$202</c:f>
              <c:strCache>
                <c:ptCount val="19"/>
                <c:pt idx="0">
                  <c:v>103,5-Ռադիո Մարշալ</c:v>
                </c:pt>
                <c:pt idx="1">
                  <c:v>89.3- PopFM</c:v>
                </c:pt>
                <c:pt idx="2">
                  <c:v>103,8-Իմ Ռադիո</c:v>
                </c:pt>
                <c:pt idx="3">
                  <c:v>106.9-Armnews FM</c:v>
                </c:pt>
                <c:pt idx="4">
                  <c:v>104,9-Русское Радио</c:v>
                </c:pt>
                <c:pt idx="5">
                  <c:v>106.5 Լրատվական ռադիո</c:v>
                </c:pt>
                <c:pt idx="6">
                  <c:v>Այլ</c:v>
                </c:pt>
                <c:pt idx="7">
                  <c:v>101,9-Երևան</c:v>
                </c:pt>
                <c:pt idx="8">
                  <c:v>88,3-Kiss FM</c:v>
                </c:pt>
                <c:pt idx="9">
                  <c:v>104,1-Ռադիո Հայ</c:v>
                </c:pt>
                <c:pt idx="10">
                  <c:v>87,5-Europa Plus</c:v>
                </c:pt>
                <c:pt idx="11">
                  <c:v>90,1-Ռադիո Շանսոն</c:v>
                </c:pt>
                <c:pt idx="12">
                  <c:v>103,0-Ռադիո Վան</c:v>
                </c:pt>
                <c:pt idx="13">
                  <c:v>105,5 FM</c:v>
                </c:pt>
                <c:pt idx="14">
                  <c:v>89,7-Ավտոռադիո</c:v>
                </c:pt>
                <c:pt idx="15">
                  <c:v>Ազատություն ռադիոկայան</c:v>
                </c:pt>
                <c:pt idx="16">
                  <c:v>107,7-Հանրային Ռադիո</c:v>
                </c:pt>
                <c:pt idx="17">
                  <c:v>100,7-Ավրորա</c:v>
                </c:pt>
                <c:pt idx="18">
                  <c:v>90,7-Ռադիո Ջան</c:v>
                </c:pt>
              </c:strCache>
            </c:strRef>
          </c:cat>
          <c:val>
            <c:numRef>
              <c:f>Մեդիա!$H$184:$H$202</c:f>
              <c:numCache>
                <c:formatCode>###0.0%</c:formatCode>
                <c:ptCount val="19"/>
                <c:pt idx="0">
                  <c:v>1.4814814814814815E-2</c:v>
                </c:pt>
                <c:pt idx="1">
                  <c:v>1.8518518518518517E-2</c:v>
                </c:pt>
                <c:pt idx="2">
                  <c:v>1.8518518518518517E-2</c:v>
                </c:pt>
                <c:pt idx="3">
                  <c:v>2.5925925925925925E-2</c:v>
                </c:pt>
                <c:pt idx="4">
                  <c:v>5.185185185185185E-2</c:v>
                </c:pt>
                <c:pt idx="5">
                  <c:v>5.185185185185185E-2</c:v>
                </c:pt>
                <c:pt idx="6">
                  <c:v>5.185185185185185E-2</c:v>
                </c:pt>
                <c:pt idx="7">
                  <c:v>5.5555555555555552E-2</c:v>
                </c:pt>
                <c:pt idx="8">
                  <c:v>7.0370370370370375E-2</c:v>
                </c:pt>
                <c:pt idx="9">
                  <c:v>7.0370370370370375E-2</c:v>
                </c:pt>
                <c:pt idx="10">
                  <c:v>8.1481481481481488E-2</c:v>
                </c:pt>
                <c:pt idx="11">
                  <c:v>9.2592592592592601E-2</c:v>
                </c:pt>
                <c:pt idx="12">
                  <c:v>9.6296296296296297E-2</c:v>
                </c:pt>
                <c:pt idx="13">
                  <c:v>0.1037037037037037</c:v>
                </c:pt>
                <c:pt idx="14">
                  <c:v>0.12592592592592591</c:v>
                </c:pt>
                <c:pt idx="15">
                  <c:v>0.13333333333333333</c:v>
                </c:pt>
                <c:pt idx="16">
                  <c:v>0.15925925925925927</c:v>
                </c:pt>
                <c:pt idx="17">
                  <c:v>0.2074074074074074</c:v>
                </c:pt>
                <c:pt idx="18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3-4E82-8F99-5F0DFF5A8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8182687"/>
        <c:axId val="658185183"/>
      </c:barChart>
      <c:catAx>
        <c:axId val="658182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8185183"/>
        <c:crosses val="autoZero"/>
        <c:auto val="1"/>
        <c:lblAlgn val="ctr"/>
        <c:lblOffset val="100"/>
        <c:noMultiLvlLbl val="0"/>
      </c:catAx>
      <c:valAx>
        <c:axId val="658185183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658182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0F-4A3A-B42B-0E176F659F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Մեդիա!$G$214:$G$231</c:f>
              <c:strCache>
                <c:ptCount val="18"/>
                <c:pt idx="0">
                  <c:v>90,1-Ռադիո Շանսոն</c:v>
                </c:pt>
                <c:pt idx="1">
                  <c:v>Բոլորին վստահում եմ </c:v>
                </c:pt>
                <c:pt idx="2">
                  <c:v>87,5-Europa Plus</c:v>
                </c:pt>
                <c:pt idx="3">
                  <c:v>89,7-Ավտոռադիո</c:v>
                </c:pt>
                <c:pt idx="4">
                  <c:v>101,9-Երևան</c:v>
                </c:pt>
                <c:pt idx="5">
                  <c:v>104,9-Русское Радио</c:v>
                </c:pt>
                <c:pt idx="6">
                  <c:v>106.5 Լրատվական ռադիո</c:v>
                </c:pt>
                <c:pt idx="7">
                  <c:v>88,3-Kiss FM</c:v>
                </c:pt>
                <c:pt idx="8">
                  <c:v>Այլ</c:v>
                </c:pt>
                <c:pt idx="9">
                  <c:v>103,0-Ռադիո Վան</c:v>
                </c:pt>
                <c:pt idx="10">
                  <c:v>104,1-Ռադիո Հայ</c:v>
                </c:pt>
                <c:pt idx="11">
                  <c:v>105,5 FM</c:v>
                </c:pt>
                <c:pt idx="12">
                  <c:v>90,7-Ռադիո Ջան</c:v>
                </c:pt>
                <c:pt idx="13">
                  <c:v>Ազատություն ռադիոկայան</c:v>
                </c:pt>
                <c:pt idx="14">
                  <c:v>100,7-Ավրորա</c:v>
                </c:pt>
                <c:pt idx="15">
                  <c:v>107,7-Հանրային Ռադիո</c:v>
                </c:pt>
                <c:pt idx="16">
                  <c:v>Դժվարանում եմ պատասխանել</c:v>
                </c:pt>
                <c:pt idx="17">
                  <c:v>Ոչ մեկին</c:v>
                </c:pt>
              </c:strCache>
            </c:strRef>
          </c:cat>
          <c:val>
            <c:numRef>
              <c:f>Մեդիա!$H$214:$H$231</c:f>
              <c:numCache>
                <c:formatCode>###0.0%</c:formatCode>
                <c:ptCount val="18"/>
                <c:pt idx="0">
                  <c:v>1.107011070110701E-2</c:v>
                </c:pt>
                <c:pt idx="1">
                  <c:v>1.107011070110701E-2</c:v>
                </c:pt>
                <c:pt idx="2">
                  <c:v>1.4760147601476014E-2</c:v>
                </c:pt>
                <c:pt idx="3">
                  <c:v>1.4760147601476014E-2</c:v>
                </c:pt>
                <c:pt idx="4">
                  <c:v>1.8450184501845018E-2</c:v>
                </c:pt>
                <c:pt idx="5">
                  <c:v>1.8450184501845018E-2</c:v>
                </c:pt>
                <c:pt idx="6">
                  <c:v>1.8450184501845018E-2</c:v>
                </c:pt>
                <c:pt idx="7">
                  <c:v>2.2140221402214021E-2</c:v>
                </c:pt>
                <c:pt idx="8">
                  <c:v>3.3210332103321034E-2</c:v>
                </c:pt>
                <c:pt idx="9">
                  <c:v>4.0590405904059039E-2</c:v>
                </c:pt>
                <c:pt idx="10">
                  <c:v>4.0590405904059039E-2</c:v>
                </c:pt>
                <c:pt idx="11">
                  <c:v>4.0590405904059039E-2</c:v>
                </c:pt>
                <c:pt idx="12">
                  <c:v>9.9630996309963096E-2</c:v>
                </c:pt>
                <c:pt idx="13">
                  <c:v>0.10332103321033211</c:v>
                </c:pt>
                <c:pt idx="14">
                  <c:v>0.11070110701107011</c:v>
                </c:pt>
                <c:pt idx="15">
                  <c:v>0.11439114391143912</c:v>
                </c:pt>
                <c:pt idx="16">
                  <c:v>0.16236162361623616</c:v>
                </c:pt>
                <c:pt idx="17">
                  <c:v>0.24723247232472326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F-4A3A-B42B-0E176F659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6317455"/>
        <c:axId val="736322447"/>
      </c:barChart>
      <c:catAx>
        <c:axId val="736317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6322447"/>
        <c:crosses val="autoZero"/>
        <c:auto val="1"/>
        <c:lblAlgn val="ctr"/>
        <c:lblOffset val="100"/>
        <c:noMultiLvlLbl val="0"/>
      </c:catAx>
      <c:valAx>
        <c:axId val="7363224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crossAx val="73631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Մեդիա!$G$252:$G$261</c:f>
              <c:strCache>
                <c:ptCount val="10"/>
                <c:pt idx="0">
                  <c:v>106.5 Լրատվական ռադիո</c:v>
                </c:pt>
                <c:pt idx="1">
                  <c:v>100,7-Ավրորա</c:v>
                </c:pt>
                <c:pt idx="2">
                  <c:v>106.9-Armnews FM</c:v>
                </c:pt>
                <c:pt idx="3">
                  <c:v>87,5-Europa Plus</c:v>
                </c:pt>
                <c:pt idx="4">
                  <c:v>107,7-Հանրային Ռադիո</c:v>
                </c:pt>
                <c:pt idx="5">
                  <c:v>Այլ</c:v>
                </c:pt>
                <c:pt idx="6">
                  <c:v>104,9-Русское Радио</c:v>
                </c:pt>
                <c:pt idx="7">
                  <c:v>Ազատություն ռադիոկայան</c:v>
                </c:pt>
                <c:pt idx="8">
                  <c:v>Ոչ մեկին չեմ վստահում </c:v>
                </c:pt>
                <c:pt idx="9">
                  <c:v>Չկա այնպիսին, որին չվսհատեմ</c:v>
                </c:pt>
              </c:strCache>
            </c:strRef>
          </c:cat>
          <c:val>
            <c:numRef>
              <c:f>Մեդիա!$H$252:$H$261</c:f>
              <c:numCache>
                <c:formatCode>###0.0%</c:formatCode>
                <c:ptCount val="10"/>
                <c:pt idx="0">
                  <c:v>1.107011070110701E-2</c:v>
                </c:pt>
                <c:pt idx="1">
                  <c:v>1.4760147601476014E-2</c:v>
                </c:pt>
                <c:pt idx="2">
                  <c:v>1.4760147601476014E-2</c:v>
                </c:pt>
                <c:pt idx="3">
                  <c:v>1.8450184501845018E-2</c:v>
                </c:pt>
                <c:pt idx="4">
                  <c:v>1.8450184501845018E-2</c:v>
                </c:pt>
                <c:pt idx="5">
                  <c:v>1.8450184501845018E-2</c:v>
                </c:pt>
                <c:pt idx="6">
                  <c:v>2.9520295202952029E-2</c:v>
                </c:pt>
                <c:pt idx="7">
                  <c:v>3.6900369003690037E-2</c:v>
                </c:pt>
                <c:pt idx="8">
                  <c:v>0.11070110701107011</c:v>
                </c:pt>
                <c:pt idx="9">
                  <c:v>0.3653136531365313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5-4A4A-B34A-14E8EC242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4040063"/>
        <c:axId val="764040479"/>
      </c:barChart>
      <c:catAx>
        <c:axId val="764040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64040479"/>
        <c:crosses val="autoZero"/>
        <c:auto val="1"/>
        <c:lblAlgn val="ctr"/>
        <c:lblOffset val="100"/>
        <c:noMultiLvlLbl val="0"/>
      </c:catAx>
      <c:valAx>
        <c:axId val="764040479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76404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Առնչվել եմ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Պարեկային ծառայություն</c:v>
                </c:pt>
                <c:pt idx="1">
                  <c:v>«Թաղային»</c:v>
                </c:pt>
                <c:pt idx="2">
                  <c:v>«Քաղմաս»</c:v>
                </c:pt>
                <c:pt idx="3">
                  <c:v>Դատարան</c:v>
                </c:pt>
                <c:pt idx="4">
                  <c:v>Քննչական կոմիտե</c:v>
                </c:pt>
                <c:pt idx="5">
                  <c:v>Դատախազություն</c:v>
                </c:pt>
              </c:strCache>
            </c:strRef>
          </c:cat>
          <c:val>
            <c:numRef>
              <c:f>Лист1!$B$2:$B$7</c:f>
              <c:numCache>
                <c:formatCode>###0.0%</c:formatCode>
                <c:ptCount val="6"/>
                <c:pt idx="0">
                  <c:v>0.20916666666666667</c:v>
                </c:pt>
                <c:pt idx="1">
                  <c:v>7.3333333333333334E-2</c:v>
                </c:pt>
                <c:pt idx="2">
                  <c:v>5.6666666666666664E-2</c:v>
                </c:pt>
                <c:pt idx="3">
                  <c:v>4.1666666666666657E-2</c:v>
                </c:pt>
                <c:pt idx="4">
                  <c:v>3.6666666666666667E-2</c:v>
                </c:pt>
                <c:pt idx="5">
                  <c:v>2.0833333333333329E-2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F-4830-89C0-FD73D17A5A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Չեմ առնչվել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Պարեկային ծառայություն</c:v>
                </c:pt>
                <c:pt idx="1">
                  <c:v>«Թաղային»</c:v>
                </c:pt>
                <c:pt idx="2">
                  <c:v>«Քաղմաս»</c:v>
                </c:pt>
                <c:pt idx="3">
                  <c:v>Դատարան</c:v>
                </c:pt>
                <c:pt idx="4">
                  <c:v>Քննչական կոմիտե</c:v>
                </c:pt>
                <c:pt idx="5">
                  <c:v>Դատախազություն</c:v>
                </c:pt>
              </c:strCache>
            </c:strRef>
          </c:cat>
          <c:val>
            <c:numRef>
              <c:f>Лист1!$C$2:$C$7</c:f>
              <c:numCache>
                <c:formatCode>###0.0%</c:formatCode>
                <c:ptCount val="6"/>
                <c:pt idx="0">
                  <c:v>0.79083333333333339</c:v>
                </c:pt>
                <c:pt idx="1">
                  <c:v>0.92666666666666653</c:v>
                </c:pt>
                <c:pt idx="2">
                  <c:v>0.94333333333333347</c:v>
                </c:pt>
                <c:pt idx="3">
                  <c:v>0.95833333333333348</c:v>
                </c:pt>
                <c:pt idx="4">
                  <c:v>0.96333333333333337</c:v>
                </c:pt>
                <c:pt idx="5">
                  <c:v>0.97916666666666652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F-4830-89C0-FD73D17A5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191808"/>
        <c:axId val="161193344"/>
      </c:barChart>
      <c:catAx>
        <c:axId val="161191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193344"/>
        <c:crosses val="autoZero"/>
        <c:auto val="1"/>
        <c:lblAlgn val="ctr"/>
        <c:lblOffset val="100"/>
        <c:noMultiLvlLbl val="0"/>
      </c:catAx>
      <c:valAx>
        <c:axId val="161193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one"/>
        <c:crossAx val="16119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B5-4EEC-BC4B-D9F9BF32E9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B5-4EEC-BC4B-D9F9BF32E9F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C15A7D7-5062-4948-8D24-752030C3C3DB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B5-4EEC-BC4B-D9F9BF32E9F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5F966E8-BAE2-42F3-B640-29826A604168}" type="VALUE">
                      <a:rPr lang="en-US" smtClean="0"/>
                      <a:pPr/>
                      <a:t>[ЗНАЧЕНИЕ]</a:t>
                    </a:fld>
                    <a:r>
                      <a:rPr lang="en-US" sz="14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B5-4EEC-BC4B-D9F9BF32E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Մեդիա!$G$752:$G$753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Մեդիա!$H$752:$H$753</c:f>
              <c:numCache>
                <c:formatCode>###0.0</c:formatCode>
                <c:ptCount val="2"/>
                <c:pt idx="0">
                  <c:v>87.666666666666671</c:v>
                </c:pt>
                <c:pt idx="1">
                  <c:v>12.333333333333334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B5-4EEC-BC4B-D9F9BF32E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25750313819469"/>
          <c:y val="3.2105067452815661E-2"/>
          <c:w val="0.70704201377001774"/>
          <c:h val="0.935789865094368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Մեդիա!$G$280:$G$287</c:f>
              <c:strCache>
                <c:ptCount val="8"/>
                <c:pt idx="0">
                  <c:v>Linkedin</c:v>
                </c:pt>
                <c:pt idx="1">
                  <c:v>VK</c:v>
                </c:pt>
                <c:pt idx="2">
                  <c:v>Այլ</c:v>
                </c:pt>
                <c:pt idx="3">
                  <c:v>TikTok</c:v>
                </c:pt>
                <c:pt idx="4">
                  <c:v>Telegram</c:v>
                </c:pt>
                <c:pt idx="5">
                  <c:v>Instagram</c:v>
                </c:pt>
                <c:pt idx="6">
                  <c:v>Youtube</c:v>
                </c:pt>
                <c:pt idx="7">
                  <c:v>Facebook</c:v>
                </c:pt>
              </c:strCache>
            </c:strRef>
          </c:cat>
          <c:val>
            <c:numRef>
              <c:f>Մեդիա!$H$280:$H$287</c:f>
              <c:numCache>
                <c:formatCode>###0.0%</c:formatCode>
                <c:ptCount val="8"/>
                <c:pt idx="0">
                  <c:v>1.1406844106463879E-2</c:v>
                </c:pt>
                <c:pt idx="1">
                  <c:v>1.5209125475285169E-2</c:v>
                </c:pt>
                <c:pt idx="2">
                  <c:v>2.3764258555133078E-2</c:v>
                </c:pt>
                <c:pt idx="3">
                  <c:v>0.14258555133079848</c:v>
                </c:pt>
                <c:pt idx="4">
                  <c:v>0.1758555133079848</c:v>
                </c:pt>
                <c:pt idx="5">
                  <c:v>0.33174904942965777</c:v>
                </c:pt>
                <c:pt idx="6">
                  <c:v>0.49809885931558928</c:v>
                </c:pt>
                <c:pt idx="7">
                  <c:v>0.76711026615969602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7-42D2-8F38-B5E295E1E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1402335"/>
        <c:axId val="661402751"/>
      </c:barChart>
      <c:catAx>
        <c:axId val="66140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1402751"/>
        <c:crosses val="autoZero"/>
        <c:auto val="1"/>
        <c:lblAlgn val="ctr"/>
        <c:lblOffset val="100"/>
        <c:noMultiLvlLbl val="0"/>
      </c:catAx>
      <c:valAx>
        <c:axId val="661402751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66140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Մեդիա!$G$295:$G$301</c:f>
              <c:strCache>
                <c:ptCount val="7"/>
                <c:pt idx="0">
                  <c:v>Բոլորին վստահում եմ</c:v>
                </c:pt>
                <c:pt idx="1">
                  <c:v>TikTok</c:v>
                </c:pt>
                <c:pt idx="2">
                  <c:v>Instagram</c:v>
                </c:pt>
                <c:pt idx="3">
                  <c:v>Telegram</c:v>
                </c:pt>
                <c:pt idx="4">
                  <c:v>Youtube</c:v>
                </c:pt>
                <c:pt idx="5">
                  <c:v>Facebook</c:v>
                </c:pt>
                <c:pt idx="6">
                  <c:v>Ոչ մեկին</c:v>
                </c:pt>
              </c:strCache>
            </c:strRef>
          </c:cat>
          <c:val>
            <c:numRef>
              <c:f>Մեդիա!$H$295:$H$301</c:f>
              <c:numCache>
                <c:formatCode>###0.0%</c:formatCode>
                <c:ptCount val="7"/>
                <c:pt idx="0">
                  <c:v>1.0456273764258554E-2</c:v>
                </c:pt>
                <c:pt idx="1">
                  <c:v>2.2813688212927757E-2</c:v>
                </c:pt>
                <c:pt idx="2">
                  <c:v>9.4106463878326996E-2</c:v>
                </c:pt>
                <c:pt idx="3">
                  <c:v>0.14163498098859315</c:v>
                </c:pt>
                <c:pt idx="4">
                  <c:v>0.17395437262357411</c:v>
                </c:pt>
                <c:pt idx="5">
                  <c:v>0.29752851711026618</c:v>
                </c:pt>
                <c:pt idx="6">
                  <c:v>0.34125475285171109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0-4A11-82E9-003F6054D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3323871"/>
        <c:axId val="923318047"/>
      </c:barChart>
      <c:catAx>
        <c:axId val="923323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3318047"/>
        <c:crosses val="autoZero"/>
        <c:auto val="1"/>
        <c:lblAlgn val="ctr"/>
        <c:lblOffset val="100"/>
        <c:noMultiLvlLbl val="0"/>
      </c:catAx>
      <c:valAx>
        <c:axId val="923318047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92332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Մեդիա!$G$327:$G$333</c:f>
              <c:strCache>
                <c:ptCount val="7"/>
                <c:pt idx="0">
                  <c:v>Twitter</c:v>
                </c:pt>
                <c:pt idx="1">
                  <c:v>VK</c:v>
                </c:pt>
                <c:pt idx="2">
                  <c:v>Youtube</c:v>
                </c:pt>
                <c:pt idx="3">
                  <c:v>Instagram</c:v>
                </c:pt>
                <c:pt idx="4">
                  <c:v>Telegram</c:v>
                </c:pt>
                <c:pt idx="5">
                  <c:v>Facebook</c:v>
                </c:pt>
                <c:pt idx="6">
                  <c:v>TikTok</c:v>
                </c:pt>
              </c:strCache>
            </c:strRef>
          </c:cat>
          <c:val>
            <c:numRef>
              <c:f>Մեդիա!$H$327:$H$333</c:f>
              <c:numCache>
                <c:formatCode>###0.0%</c:formatCode>
                <c:ptCount val="7"/>
                <c:pt idx="0">
                  <c:v>1.6159695817490494E-2</c:v>
                </c:pt>
                <c:pt idx="1">
                  <c:v>3.0418250950570339E-2</c:v>
                </c:pt>
                <c:pt idx="2">
                  <c:v>3.3269961977186312E-2</c:v>
                </c:pt>
                <c:pt idx="3">
                  <c:v>4.8479087452471481E-2</c:v>
                </c:pt>
                <c:pt idx="4">
                  <c:v>5.3231939163498089E-2</c:v>
                </c:pt>
                <c:pt idx="5">
                  <c:v>0.19391634980988592</c:v>
                </c:pt>
                <c:pt idx="6">
                  <c:v>0.25190114068441066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7-4407-8E78-6B725DC01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1246767"/>
        <c:axId val="729354095"/>
      </c:barChart>
      <c:catAx>
        <c:axId val="1031246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9354095"/>
        <c:crosses val="autoZero"/>
        <c:auto val="1"/>
        <c:lblAlgn val="ctr"/>
        <c:lblOffset val="100"/>
        <c:noMultiLvlLbl val="0"/>
      </c:catAx>
      <c:valAx>
        <c:axId val="729354095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03124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517391321118821"/>
          <c:y val="9.3659237687350433E-2"/>
          <c:w val="0.60154107661005396"/>
          <c:h val="0.859642482381281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Մեդիա!$G$355:$G$363</c:f>
              <c:strCache>
                <c:ptCount val="9"/>
                <c:pt idx="0">
                  <c:v>Ընտանի կենդանիների</c:v>
                </c:pt>
                <c:pt idx="1">
                  <c:v>Այլ</c:v>
                </c:pt>
                <c:pt idx="2">
                  <c:v>Առևտրին առնչվող</c:v>
                </c:pt>
                <c:pt idx="3">
                  <c:v>Շրջակա միջավայրի</c:v>
                </c:pt>
                <c:pt idx="4">
                  <c:v>Տեղի ունեցած միջադեպերի, պատահարների, հանցագործությունների</c:v>
                </c:pt>
                <c:pt idx="5">
                  <c:v>Երկրի սոցիալ-տնտեսական</c:v>
                </c:pt>
                <c:pt idx="6">
                  <c:v>Առօրեական /ընտանիք, երեխաներ</c:v>
                </c:pt>
                <c:pt idx="7">
                  <c:v>Երկրի ներքին և արտաքին քաղաքականության</c:v>
                </c:pt>
                <c:pt idx="8">
                  <c:v>Չեմ ունենում քննարկումներ</c:v>
                </c:pt>
              </c:strCache>
            </c:strRef>
          </c:cat>
          <c:val>
            <c:numRef>
              <c:f>Մեդիա!$H$355:$H$363</c:f>
              <c:numCache>
                <c:formatCode>###0.0%</c:formatCode>
                <c:ptCount val="9"/>
                <c:pt idx="0">
                  <c:v>3.8022813688212927E-2</c:v>
                </c:pt>
                <c:pt idx="1">
                  <c:v>3.9923954372623575E-2</c:v>
                </c:pt>
                <c:pt idx="2">
                  <c:v>5.418250950570342E-2</c:v>
                </c:pt>
                <c:pt idx="3">
                  <c:v>6.8441064638783272E-2</c:v>
                </c:pt>
                <c:pt idx="4">
                  <c:v>0.12262357414448669</c:v>
                </c:pt>
                <c:pt idx="5">
                  <c:v>0.13783269961977188</c:v>
                </c:pt>
                <c:pt idx="6">
                  <c:v>0.21768060836501901</c:v>
                </c:pt>
                <c:pt idx="7">
                  <c:v>0.22813688212927757</c:v>
                </c:pt>
                <c:pt idx="8">
                  <c:v>0.44296577946768062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1-460A-A299-40E7E8FC5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2618800"/>
        <c:axId val="1802607152"/>
      </c:barChart>
      <c:catAx>
        <c:axId val="1802618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2607152"/>
        <c:crosses val="autoZero"/>
        <c:auto val="1"/>
        <c:lblAlgn val="ctr"/>
        <c:lblOffset val="100"/>
        <c:noMultiLvlLbl val="0"/>
      </c:catAx>
      <c:valAx>
        <c:axId val="1802607152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80261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06658678534749"/>
          <c:y val="9.3659237687350433E-2"/>
          <c:w val="0.60616950055156149"/>
          <c:h val="0.824040099849747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Մեդիա!$G$387:$G$408</c:f>
              <c:strCache>
                <c:ptCount val="22"/>
                <c:pt idx="0">
                  <c:v>Yerevan.today</c:v>
                </c:pt>
                <c:pt idx="1">
                  <c:v>Lragir.am</c:v>
                </c:pt>
                <c:pt idx="2">
                  <c:v>Hayastan 24</c:v>
                </c:pt>
                <c:pt idx="3">
                  <c:v>Panarmenian.net</c:v>
                </c:pt>
                <c:pt idx="4">
                  <c:v>Blognews.am</c:v>
                </c:pt>
                <c:pt idx="5">
                  <c:v>Hetq.am</c:v>
                </c:pt>
                <c:pt idx="6">
                  <c:v>Armenpress.am</c:v>
                </c:pt>
                <c:pt idx="7">
                  <c:v>Aysor.am</c:v>
                </c:pt>
                <c:pt idx="8">
                  <c:v>Factor.am</c:v>
                </c:pt>
                <c:pt idx="9">
                  <c:v>Armeniasputnik.am </c:v>
                </c:pt>
                <c:pt idx="10">
                  <c:v>Tert.am</c:v>
                </c:pt>
                <c:pt idx="11">
                  <c:v>Hraparak.am</c:v>
                </c:pt>
                <c:pt idx="12">
                  <c:v>Civilnet.am</c:v>
                </c:pt>
                <c:pt idx="13">
                  <c:v>Aravot.am</c:v>
                </c:pt>
                <c:pt idx="14">
                  <c:v>Armlur.am</c:v>
                </c:pt>
                <c:pt idx="15">
                  <c:v>News.am</c:v>
                </c:pt>
                <c:pt idx="16">
                  <c:v>Այլ</c:v>
                </c:pt>
                <c:pt idx="17">
                  <c:v>1in.am</c:v>
                </c:pt>
                <c:pt idx="18">
                  <c:v>168.am</c:v>
                </c:pt>
                <c:pt idx="19">
                  <c:v>24news.am</c:v>
                </c:pt>
                <c:pt idx="20">
                  <c:v>Azatutyun.am</c:v>
                </c:pt>
                <c:pt idx="21">
                  <c:v>Ոչ մեկը </c:v>
                </c:pt>
              </c:strCache>
            </c:strRef>
          </c:cat>
          <c:val>
            <c:numRef>
              <c:f>Մեդիա!$H$387:$H$408</c:f>
              <c:numCache>
                <c:formatCode>###0.0%</c:formatCode>
                <c:ptCount val="22"/>
                <c:pt idx="0">
                  <c:v>9.5328884652049577E-3</c:v>
                </c:pt>
                <c:pt idx="1">
                  <c:v>1.0486177311725454E-2</c:v>
                </c:pt>
                <c:pt idx="2">
                  <c:v>1.1439466158245948E-2</c:v>
                </c:pt>
                <c:pt idx="3">
                  <c:v>1.1439466158245948E-2</c:v>
                </c:pt>
                <c:pt idx="4">
                  <c:v>1.2392755004766444E-2</c:v>
                </c:pt>
                <c:pt idx="5">
                  <c:v>1.6205910390848427E-2</c:v>
                </c:pt>
                <c:pt idx="6">
                  <c:v>1.7159199237368923E-2</c:v>
                </c:pt>
                <c:pt idx="7">
                  <c:v>1.8112488083889419E-2</c:v>
                </c:pt>
                <c:pt idx="8">
                  <c:v>1.9065776930409915E-2</c:v>
                </c:pt>
                <c:pt idx="9">
                  <c:v>2.19256434699714E-2</c:v>
                </c:pt>
                <c:pt idx="10">
                  <c:v>2.2878932316491896E-2</c:v>
                </c:pt>
                <c:pt idx="11">
                  <c:v>2.3832221163012392E-2</c:v>
                </c:pt>
                <c:pt idx="12">
                  <c:v>2.5738798856053388E-2</c:v>
                </c:pt>
                <c:pt idx="13">
                  <c:v>5.2430886558627258E-2</c:v>
                </c:pt>
                <c:pt idx="14">
                  <c:v>7.3403241182078166E-2</c:v>
                </c:pt>
                <c:pt idx="15">
                  <c:v>7.3403241182078166E-2</c:v>
                </c:pt>
                <c:pt idx="16">
                  <c:v>7.9122974261201143E-2</c:v>
                </c:pt>
                <c:pt idx="17">
                  <c:v>8.2936129647283127E-2</c:v>
                </c:pt>
                <c:pt idx="18">
                  <c:v>9.532888465204957E-2</c:v>
                </c:pt>
                <c:pt idx="19">
                  <c:v>0.14489990467111535</c:v>
                </c:pt>
                <c:pt idx="20">
                  <c:v>0.22592945662535746</c:v>
                </c:pt>
                <c:pt idx="21">
                  <c:v>0.34318398474737838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5-4B8E-B94B-D40BE4DCD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1611408"/>
        <c:axId val="1811628880"/>
      </c:barChart>
      <c:catAx>
        <c:axId val="181161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628880"/>
        <c:crosses val="autoZero"/>
        <c:auto val="1"/>
        <c:lblAlgn val="ctr"/>
        <c:lblOffset val="100"/>
        <c:noMultiLvlLbl val="0"/>
      </c:catAx>
      <c:valAx>
        <c:axId val="1811628880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8116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55310205789494"/>
          <c:y val="3.2105067452815661E-2"/>
          <c:w val="0.73316187378751574"/>
          <c:h val="0.935789865094368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Մեդիա!$G$433:$G$445</c:f>
              <c:strCache>
                <c:ptCount val="13"/>
                <c:pt idx="0">
                  <c:v>Armeniasputnik.am </c:v>
                </c:pt>
                <c:pt idx="1">
                  <c:v>Aysor.am</c:v>
                </c:pt>
                <c:pt idx="2">
                  <c:v>Civilnet.am</c:v>
                </c:pt>
                <c:pt idx="3">
                  <c:v>Factor.am</c:v>
                </c:pt>
                <c:pt idx="4">
                  <c:v>Aravot.am</c:v>
                </c:pt>
                <c:pt idx="5">
                  <c:v>Armlur.am</c:v>
                </c:pt>
                <c:pt idx="6">
                  <c:v>News.am</c:v>
                </c:pt>
                <c:pt idx="7">
                  <c:v>1in.am</c:v>
                </c:pt>
                <c:pt idx="8">
                  <c:v>168.am</c:v>
                </c:pt>
                <c:pt idx="9">
                  <c:v>Այլ</c:v>
                </c:pt>
                <c:pt idx="10">
                  <c:v>24news.am</c:v>
                </c:pt>
                <c:pt idx="11">
                  <c:v>Azatutyun.am</c:v>
                </c:pt>
                <c:pt idx="12">
                  <c:v>Ոչ մեկին</c:v>
                </c:pt>
              </c:strCache>
            </c:strRef>
          </c:cat>
          <c:val>
            <c:numRef>
              <c:f>Մեդիա!$H$433:$H$445</c:f>
              <c:numCache>
                <c:formatCode>###0.0%</c:formatCode>
                <c:ptCount val="13"/>
                <c:pt idx="0">
                  <c:v>1.0476190476190477E-2</c:v>
                </c:pt>
                <c:pt idx="1">
                  <c:v>1.0476190476190477E-2</c:v>
                </c:pt>
                <c:pt idx="2">
                  <c:v>1.3333333333333334E-2</c:v>
                </c:pt>
                <c:pt idx="3">
                  <c:v>1.4285714285714285E-2</c:v>
                </c:pt>
                <c:pt idx="4">
                  <c:v>2.571428571428571E-2</c:v>
                </c:pt>
                <c:pt idx="5">
                  <c:v>3.7142857142857144E-2</c:v>
                </c:pt>
                <c:pt idx="6">
                  <c:v>4.190476190476191E-2</c:v>
                </c:pt>
                <c:pt idx="7">
                  <c:v>4.8571428571428571E-2</c:v>
                </c:pt>
                <c:pt idx="8">
                  <c:v>5.0476190476190473E-2</c:v>
                </c:pt>
                <c:pt idx="9">
                  <c:v>5.0476190476190473E-2</c:v>
                </c:pt>
                <c:pt idx="10">
                  <c:v>7.6190476190476197E-2</c:v>
                </c:pt>
                <c:pt idx="11">
                  <c:v>0.14285714285714285</c:v>
                </c:pt>
                <c:pt idx="12">
                  <c:v>0.38380952380952382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8-4CC1-82F7-30424D4E3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1633040"/>
        <c:axId val="1811634288"/>
      </c:barChart>
      <c:catAx>
        <c:axId val="181163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634288"/>
        <c:crosses val="autoZero"/>
        <c:auto val="1"/>
        <c:lblAlgn val="ctr"/>
        <c:lblOffset val="100"/>
        <c:noMultiLvlLbl val="0"/>
      </c:catAx>
      <c:valAx>
        <c:axId val="1811634288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81163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458138384876"/>
          <c:y val="3.7942352444236695E-2"/>
          <c:w val="0.79876916200692305"/>
          <c:h val="0.935789865094368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Лист7!$A$70:$A$84</c:f>
              <c:strCache>
                <c:ptCount val="15"/>
                <c:pt idx="0">
                  <c:v>Blognews.am</c:v>
                </c:pt>
                <c:pt idx="1">
                  <c:v>Yerevan.today</c:v>
                </c:pt>
                <c:pt idx="2">
                  <c:v>Armlur.am</c:v>
                </c:pt>
                <c:pt idx="3">
                  <c:v>Hetq.am</c:v>
                </c:pt>
                <c:pt idx="4">
                  <c:v>Factor.am</c:v>
                </c:pt>
                <c:pt idx="5">
                  <c:v>Civilnet.am</c:v>
                </c:pt>
                <c:pt idx="6">
                  <c:v>24news.am</c:v>
                </c:pt>
                <c:pt idx="7">
                  <c:v>Hraparak.am</c:v>
                </c:pt>
                <c:pt idx="8">
                  <c:v>1in.am</c:v>
                </c:pt>
                <c:pt idx="9">
                  <c:v>Azatutyun.am</c:v>
                </c:pt>
                <c:pt idx="10">
                  <c:v>Այլ</c:v>
                </c:pt>
                <c:pt idx="11">
                  <c:v>168.am</c:v>
                </c:pt>
                <c:pt idx="12">
                  <c:v>Չկա այդպիսին, որին չեմ վստահում</c:v>
                </c:pt>
                <c:pt idx="13">
                  <c:v>Ոչ մեկին չեմ վստահում </c:v>
                </c:pt>
                <c:pt idx="14">
                  <c:v>Դժվարանում եմ պատասխանել </c:v>
                </c:pt>
              </c:strCache>
            </c:strRef>
          </c:cat>
          <c:val>
            <c:numRef>
              <c:f>Лист7!$B$70:$B$84</c:f>
              <c:numCache>
                <c:formatCode>###0.0%</c:formatCode>
                <c:ptCount val="15"/>
                <c:pt idx="0">
                  <c:v>9.5147478591817315E-3</c:v>
                </c:pt>
                <c:pt idx="1">
                  <c:v>9.5147478591817315E-3</c:v>
                </c:pt>
                <c:pt idx="2">
                  <c:v>1.0466222645099905E-2</c:v>
                </c:pt>
                <c:pt idx="3">
                  <c:v>1.141769743101808E-2</c:v>
                </c:pt>
                <c:pt idx="4">
                  <c:v>1.2369172216936251E-2</c:v>
                </c:pt>
                <c:pt idx="5">
                  <c:v>1.3320647002854425E-2</c:v>
                </c:pt>
                <c:pt idx="6">
                  <c:v>1.8078020932445291E-2</c:v>
                </c:pt>
                <c:pt idx="7">
                  <c:v>1.9029495718363463E-2</c:v>
                </c:pt>
                <c:pt idx="8">
                  <c:v>1.9980970504281638E-2</c:v>
                </c:pt>
                <c:pt idx="9">
                  <c:v>2.4738344433872503E-2</c:v>
                </c:pt>
                <c:pt idx="10">
                  <c:v>3.1398667935299718E-2</c:v>
                </c:pt>
                <c:pt idx="11">
                  <c:v>3.3301617507136061E-2</c:v>
                </c:pt>
                <c:pt idx="12">
                  <c:v>0.19124643196955279</c:v>
                </c:pt>
                <c:pt idx="13">
                  <c:v>0.25975261655566129</c:v>
                </c:pt>
                <c:pt idx="14">
                  <c:v>0.34919124643196953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C-4555-A521-0926C2144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1615984"/>
        <c:axId val="1811620560"/>
      </c:barChart>
      <c:catAx>
        <c:axId val="181161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1620560"/>
        <c:crosses val="autoZero"/>
        <c:auto val="1"/>
        <c:lblAlgn val="ctr"/>
        <c:lblOffset val="100"/>
        <c:noMultiLvlLbl val="0"/>
      </c:catAx>
      <c:valAx>
        <c:axId val="1811620560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81161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Մեդիա!$G$486:$G$498</c:f>
              <c:strCache>
                <c:ptCount val="13"/>
                <c:pt idx="0">
                  <c:v>Ուղիղ եթեր եք մտնում (live)</c:v>
                </c:pt>
                <c:pt idx="1">
                  <c:v>Ստատուսներ եք գրում հանրային նշանակալի թեմաներով</c:v>
                </c:pt>
                <c:pt idx="2">
                  <c:v>Ստատուսներ եք գրում անձնական թեմաներով</c:v>
                </c:pt>
                <c:pt idx="3">
                  <c:v>Միջոցառումներ եք փնտրում</c:v>
                </c:pt>
                <c:pt idx="4">
                  <c:v>Լրացնում եք տարբեր թեստեր</c:v>
                </c:pt>
                <c:pt idx="5">
                  <c:v>Մասնակցում եք քննարկումների՝ մեկնաբանություններ գրելով</c:v>
                </c:pt>
                <c:pt idx="6">
                  <c:v>Այլ</c:v>
                </c:pt>
                <c:pt idx="7">
                  <c:v>Տարածում եք նորությունները</c:v>
                </c:pt>
                <c:pt idx="8">
                  <c:v>Տարբեր փոստեր եք հավանում</c:v>
                </c:pt>
                <c:pt idx="9">
                  <c:v>Խաղեր եք խաղում</c:v>
                </c:pt>
                <c:pt idx="10">
                  <c:v>Տարբեր թեմաներով նյութեր եք կարդում</c:v>
                </c:pt>
                <c:pt idx="11">
                  <c:v>Շփվում եք ընկերների հետ հաղորդագրությունների միջոցով</c:v>
                </c:pt>
                <c:pt idx="12">
                  <c:v>Հետևում եք նորություններին</c:v>
                </c:pt>
              </c:strCache>
            </c:strRef>
          </c:cat>
          <c:val>
            <c:numRef>
              <c:f>Մեդիա!$H$486:$H$498</c:f>
              <c:numCache>
                <c:formatCode>###0.0%</c:formatCode>
                <c:ptCount val="13"/>
                <c:pt idx="0">
                  <c:v>1.0456273764258554E-2</c:v>
                </c:pt>
                <c:pt idx="1">
                  <c:v>1.2357414448669201E-2</c:v>
                </c:pt>
                <c:pt idx="2">
                  <c:v>1.9961977186311788E-2</c:v>
                </c:pt>
                <c:pt idx="3">
                  <c:v>2.8517110266159697E-2</c:v>
                </c:pt>
                <c:pt idx="4">
                  <c:v>3.517110266159696E-2</c:v>
                </c:pt>
                <c:pt idx="5">
                  <c:v>3.6121673003802278E-2</c:v>
                </c:pt>
                <c:pt idx="6">
                  <c:v>3.9923954372623575E-2</c:v>
                </c:pt>
                <c:pt idx="7">
                  <c:v>4.6577946768060839E-2</c:v>
                </c:pt>
                <c:pt idx="8">
                  <c:v>8.5551330798479069E-2</c:v>
                </c:pt>
                <c:pt idx="9">
                  <c:v>0.14353612167300381</c:v>
                </c:pt>
                <c:pt idx="10">
                  <c:v>0.39163498098859312</c:v>
                </c:pt>
                <c:pt idx="11">
                  <c:v>0.55228136882129275</c:v>
                </c:pt>
                <c:pt idx="12">
                  <c:v>0.61121673003802279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4-4287-A192-19D960F14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6823520"/>
        <c:axId val="1636837248"/>
      </c:barChart>
      <c:catAx>
        <c:axId val="163682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6837248"/>
        <c:crosses val="autoZero"/>
        <c:auto val="1"/>
        <c:lblAlgn val="ctr"/>
        <c:lblOffset val="100"/>
        <c:noMultiLvlLbl val="0"/>
      </c:catAx>
      <c:valAx>
        <c:axId val="1636837248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63682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641139269404426E-2"/>
          <c:w val="0.9737740839139204"/>
          <c:h val="0.7547987170684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Лист8!$A$2:$A$4</c:f>
              <c:strCache>
                <c:ptCount val="3"/>
                <c:pt idx="0">
                  <c:v>Մեդիագրագիտության մակարդակի համաթիվ</c:v>
                </c:pt>
                <c:pt idx="1">
                  <c:v>Տեղեկատվության որոնման ունակության մակարդակ </c:v>
                </c:pt>
                <c:pt idx="2">
                  <c:v>Մեդիա անվտանգություն մակարդակ</c:v>
                </c:pt>
              </c:strCache>
            </c:strRef>
          </c:cat>
          <c:val>
            <c:numRef>
              <c:f>Лист8!$B$2:$B$4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35.6</c:v>
                </c:pt>
                <c:pt idx="2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D-4163-B8CD-79D601FE7851}"/>
            </c:ext>
          </c:extLst>
        </c:ser>
        <c:ser>
          <c:idx val="1"/>
          <c:order val="1"/>
          <c:tx>
            <c:strRef>
              <c:f>Лист8!$C$1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Лист8!$A$2:$A$4</c:f>
              <c:strCache>
                <c:ptCount val="3"/>
                <c:pt idx="0">
                  <c:v>Մեդիագրագիտության մակարդակի համաթիվ</c:v>
                </c:pt>
                <c:pt idx="1">
                  <c:v>Տեղեկատվության որոնման ունակության մակարդակ </c:v>
                </c:pt>
                <c:pt idx="2">
                  <c:v>Մեդիա անվտանգություն մակարդակ</c:v>
                </c:pt>
              </c:strCache>
            </c:strRef>
          </c:cat>
          <c:val>
            <c:numRef>
              <c:f>Лист8!$C$2:$C$4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25.4</c:v>
                </c:pt>
                <c:pt idx="2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ED-4163-B8CD-79D601FE7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4266288"/>
        <c:axId val="1744266704"/>
      </c:barChart>
      <c:catAx>
        <c:axId val="174426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44266704"/>
        <c:crosses val="autoZero"/>
        <c:auto val="1"/>
        <c:lblAlgn val="ctr"/>
        <c:lblOffset val="100"/>
        <c:noMultiLvlLbl val="0"/>
      </c:catAx>
      <c:valAx>
        <c:axId val="174426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426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Ոստիկանություն!$J$51</c:f>
              <c:strCache>
                <c:ptCount val="1"/>
                <c:pt idx="0">
                  <c:v>Շատ լավ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D702B5B-DB6F-48A3-BBF3-392833D5406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B96F-47B3-8C06-7DA636135A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2DC77C2-AE40-41FA-AD20-5CD492EDB5F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B96F-47B3-8C06-7DA636135A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AAEBA07-CC56-4E76-9F70-D4BC916EB96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96F-47B3-8C06-7DA636135AE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B83BB04-0F43-4358-8718-EABED94E09F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96F-47B3-8C06-7DA636135AE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C146111-38D4-4ED8-9FEE-202A93B61D2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6F-47B3-8C06-7DA636135AE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D4565C35-E42F-4144-A60C-75DF2A93A3B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96F-47B3-8C06-7DA636135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Ոստիկանություն!$I$52:$I$57</c:f>
              <c:strCache>
                <c:ptCount val="6"/>
                <c:pt idx="0">
                  <c:v>Պարեկային ծառայություն</c:v>
                </c:pt>
                <c:pt idx="1">
                  <c:v>Քաղ.մաս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Ոստիկանություն!$J$52:$J$57</c:f>
              <c:numCache>
                <c:formatCode>General</c:formatCode>
                <c:ptCount val="6"/>
                <c:pt idx="0">
                  <c:v>11.6</c:v>
                </c:pt>
                <c:pt idx="1">
                  <c:v>4.2</c:v>
                </c:pt>
                <c:pt idx="2">
                  <c:v>6.9</c:v>
                </c:pt>
                <c:pt idx="3">
                  <c:v>3.3</c:v>
                </c:pt>
                <c:pt idx="4">
                  <c:v>3.6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6-43D0-9FFA-420A7C6CDCCB}"/>
            </c:ext>
          </c:extLst>
        </c:ser>
        <c:ser>
          <c:idx val="1"/>
          <c:order val="1"/>
          <c:tx>
            <c:strRef>
              <c:f>Ոստիկանություն!$K$51</c:f>
              <c:strCache>
                <c:ptCount val="1"/>
                <c:pt idx="0">
                  <c:v>Լավ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6D2FEFC-7F2A-4B7E-BC71-8F09635E5086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B96F-47B3-8C06-7DA636135A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34A7AA6-041F-435F-B800-3FF2C76D2126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96F-47B3-8C06-7DA636135A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F582C51-A404-40A2-9CE0-3CADD444C22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96F-47B3-8C06-7DA636135AE1}"/>
                </c:ext>
              </c:extLst>
            </c:dLbl>
            <c:dLbl>
              <c:idx val="3"/>
              <c:layout>
                <c:manualLayout>
                  <c:x val="3.5947712418300595E-2"/>
                  <c:y val="-7.5602408323646566E-3"/>
                </c:manualLayout>
              </c:layout>
              <c:tx>
                <c:rich>
                  <a:bodyPr/>
                  <a:lstStyle/>
                  <a:p>
                    <a:fld id="{EEC7D9F7-8266-420F-8C62-B23EF0CBCE37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96F-47B3-8C06-7DA636135AE1}"/>
                </c:ext>
              </c:extLst>
            </c:dLbl>
            <c:dLbl>
              <c:idx val="4"/>
              <c:layout>
                <c:manualLayout>
                  <c:x val="4.4117647058823532E-2"/>
                  <c:y val="0"/>
                </c:manualLayout>
              </c:layout>
              <c:tx>
                <c:rich>
                  <a:bodyPr/>
                  <a:lstStyle/>
                  <a:p>
                    <a:fld id="{AC4C005B-4E67-41A9-BBCA-110B294BFD4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96F-47B3-8C06-7DA636135AE1}"/>
                </c:ext>
              </c:extLst>
            </c:dLbl>
            <c:dLbl>
              <c:idx val="5"/>
              <c:layout>
                <c:manualLayout>
                  <c:x val="4.084967320261438E-2"/>
                  <c:y val="0"/>
                </c:manualLayout>
              </c:layout>
              <c:tx>
                <c:rich>
                  <a:bodyPr/>
                  <a:lstStyle/>
                  <a:p>
                    <a:fld id="{F0FDD798-E029-47E4-A60A-F25C6FEA936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6F-47B3-8C06-7DA636135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Ոստիկանություն!$I$52:$I$57</c:f>
              <c:strCache>
                <c:ptCount val="6"/>
                <c:pt idx="0">
                  <c:v>Պարեկային ծառայություն</c:v>
                </c:pt>
                <c:pt idx="1">
                  <c:v>Քաղ.մաս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Ոստիկանություն!$K$52:$K$57</c:f>
              <c:numCache>
                <c:formatCode>General</c:formatCode>
                <c:ptCount val="6"/>
                <c:pt idx="0">
                  <c:v>30.6</c:v>
                </c:pt>
                <c:pt idx="1">
                  <c:v>25.9</c:v>
                </c:pt>
                <c:pt idx="2">
                  <c:v>33.700000000000003</c:v>
                </c:pt>
                <c:pt idx="3">
                  <c:v>23.7</c:v>
                </c:pt>
                <c:pt idx="4">
                  <c:v>22.9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6-43D0-9FFA-420A7C6CDCCB}"/>
            </c:ext>
          </c:extLst>
        </c:ser>
        <c:ser>
          <c:idx val="2"/>
          <c:order val="2"/>
          <c:tx>
            <c:strRef>
              <c:f>Ոստիկանություն!$L$51</c:f>
              <c:strCache>
                <c:ptCount val="1"/>
                <c:pt idx="0">
                  <c:v>Միջին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BB82D9E-79B7-4147-82C7-7D9FDA29221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B96F-47B3-8C06-7DA636135A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81920DC-A0D5-46EA-8678-0B95E2D3BE0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B96F-47B3-8C06-7DA636135A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332A12B-F883-4BDC-8563-ED151A8E41D7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96F-47B3-8C06-7DA636135AE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FD9FD3A-D390-4FEF-93E9-1EB00108944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96F-47B3-8C06-7DA636135AE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9E5F9088-94E5-4298-96A7-ABA7D26912E2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6F-47B3-8C06-7DA636135AE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B5DA62E-E635-4329-9E49-21B2407B603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96F-47B3-8C06-7DA636135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Ոստիկանություն!$I$52:$I$57</c:f>
              <c:strCache>
                <c:ptCount val="6"/>
                <c:pt idx="0">
                  <c:v>Պարեկային ծառայություն</c:v>
                </c:pt>
                <c:pt idx="1">
                  <c:v>Քաղ.մաս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Ոստիկանություն!$L$52:$L$57</c:f>
              <c:numCache>
                <c:formatCode>General</c:formatCode>
                <c:ptCount val="6"/>
                <c:pt idx="0">
                  <c:v>42.7</c:v>
                </c:pt>
                <c:pt idx="1">
                  <c:v>50.7</c:v>
                </c:pt>
                <c:pt idx="2">
                  <c:v>43.7</c:v>
                </c:pt>
                <c:pt idx="3">
                  <c:v>47.3</c:v>
                </c:pt>
                <c:pt idx="4">
                  <c:v>47.1</c:v>
                </c:pt>
                <c:pt idx="5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6-43D0-9FFA-420A7C6CDCCB}"/>
            </c:ext>
          </c:extLst>
        </c:ser>
        <c:ser>
          <c:idx val="3"/>
          <c:order val="3"/>
          <c:tx>
            <c:strRef>
              <c:f>Ոստիկանություն!$M$51</c:f>
              <c:strCache>
                <c:ptCount val="1"/>
                <c:pt idx="0">
                  <c:v>Վատ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9374D36-2805-4942-B8B9-A7AD6DD65D8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B96F-47B3-8C06-7DA636135A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223682E-0284-4C64-AD73-4551213B331D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96F-47B3-8C06-7DA636135A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0CF468E-81C7-4060-94A3-245AE302C5B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B96F-47B3-8C06-7DA636135AE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687A969-5378-4F7B-9A83-1F0184EE6E8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96F-47B3-8C06-7DA636135AE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12B93C7-3938-4301-9251-7E864D658D2E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96F-47B3-8C06-7DA636135AE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CD9DBDED-1CB7-4D79-B2FE-EAB4D2FB5DB3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6F-47B3-8C06-7DA636135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Ոստիկանություն!$I$52:$I$57</c:f>
              <c:strCache>
                <c:ptCount val="6"/>
                <c:pt idx="0">
                  <c:v>Պարեկային ծառայություն</c:v>
                </c:pt>
                <c:pt idx="1">
                  <c:v>Քաղ.մաս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Ոստիկանություն!$M$52:$M$57</c:f>
              <c:numCache>
                <c:formatCode>General</c:formatCode>
                <c:ptCount val="6"/>
                <c:pt idx="0">
                  <c:v>5.6</c:v>
                </c:pt>
                <c:pt idx="1">
                  <c:v>9.9</c:v>
                </c:pt>
                <c:pt idx="2">
                  <c:v>7.8</c:v>
                </c:pt>
                <c:pt idx="3">
                  <c:v>11.3</c:v>
                </c:pt>
                <c:pt idx="4">
                  <c:v>13.1</c:v>
                </c:pt>
                <c:pt idx="5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46-43D0-9FFA-420A7C6CDCCB}"/>
            </c:ext>
          </c:extLst>
        </c:ser>
        <c:ser>
          <c:idx val="4"/>
          <c:order val="4"/>
          <c:tx>
            <c:strRef>
              <c:f>Ոստիկանություն!$N$51</c:f>
              <c:strCache>
                <c:ptCount val="1"/>
                <c:pt idx="0">
                  <c:v>Շատ վատ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38562091503256E-2"/>
                  <c:y val="0"/>
                </c:manualLayout>
              </c:layout>
              <c:tx>
                <c:rich>
                  <a:bodyPr/>
                  <a:lstStyle/>
                  <a:p>
                    <a:fld id="{E9181076-8872-4D7C-A02F-01BB2135E74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B96F-47B3-8C06-7DA636135AE1}"/>
                </c:ext>
              </c:extLst>
            </c:dLbl>
            <c:dLbl>
              <c:idx val="1"/>
              <c:layout>
                <c:manualLayout>
                  <c:x val="4.5751633986928102E-2"/>
                  <c:y val="-5.0401605549098638E-3"/>
                </c:manualLayout>
              </c:layout>
              <c:tx>
                <c:rich>
                  <a:bodyPr/>
                  <a:lstStyle/>
                  <a:p>
                    <a:fld id="{889D6B8B-83C1-4BE0-9421-F60413E5549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B96F-47B3-8C06-7DA636135AE1}"/>
                </c:ext>
              </c:extLst>
            </c:dLbl>
            <c:dLbl>
              <c:idx val="2"/>
              <c:layout>
                <c:manualLayout>
                  <c:x val="3.5947712418300533E-2"/>
                  <c:y val="-9.2401876072321792E-17"/>
                </c:manualLayout>
              </c:layout>
              <c:tx>
                <c:rich>
                  <a:bodyPr/>
                  <a:lstStyle/>
                  <a:p>
                    <a:fld id="{377EF9FF-D725-42A9-9B61-14E2F28F712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96F-47B3-8C06-7DA636135AE1}"/>
                </c:ext>
              </c:extLst>
            </c:dLbl>
            <c:dLbl>
              <c:idx val="3"/>
              <c:layout>
                <c:manualLayout>
                  <c:x val="5.7189542483660011E-2"/>
                  <c:y val="-7.5602408323646566E-3"/>
                </c:manualLayout>
              </c:layout>
              <c:tx>
                <c:rich>
                  <a:bodyPr/>
                  <a:lstStyle/>
                  <a:p>
                    <a:fld id="{A9F8389E-6C82-403D-B7B3-5564E9BFA51C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96F-47B3-8C06-7DA636135AE1}"/>
                </c:ext>
              </c:extLst>
            </c:dLbl>
            <c:dLbl>
              <c:idx val="4"/>
              <c:layout>
                <c:manualLayout>
                  <c:x val="4.084967320261438E-2"/>
                  <c:y val="0"/>
                </c:manualLayout>
              </c:layout>
              <c:tx>
                <c:rich>
                  <a:bodyPr/>
                  <a:lstStyle/>
                  <a:p>
                    <a:fld id="{26A7B754-76CB-4F8A-B174-AFEBAC318350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96F-47B3-8C06-7DA636135AE1}"/>
                </c:ext>
              </c:extLst>
            </c:dLbl>
            <c:dLbl>
              <c:idx val="5"/>
              <c:layout>
                <c:manualLayout>
                  <c:x val="3.2679738562091505E-2"/>
                  <c:y val="0"/>
                </c:manualLayout>
              </c:layout>
              <c:tx>
                <c:rich>
                  <a:bodyPr/>
                  <a:lstStyle/>
                  <a:p>
                    <a:fld id="{8BBCA915-8563-4BF1-82BC-404774EECCD6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6F-47B3-8C06-7DA636135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Ոստիկանություն!$I$52:$I$57</c:f>
              <c:strCache>
                <c:ptCount val="6"/>
                <c:pt idx="0">
                  <c:v>Պարեկային ծառայություն</c:v>
                </c:pt>
                <c:pt idx="1">
                  <c:v>Քաղ.մաս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Ոստիկանություն!$N$52:$N$57</c:f>
              <c:numCache>
                <c:formatCode>General</c:formatCode>
                <c:ptCount val="6"/>
                <c:pt idx="0">
                  <c:v>9.5</c:v>
                </c:pt>
                <c:pt idx="1">
                  <c:v>9.3000000000000007</c:v>
                </c:pt>
                <c:pt idx="2">
                  <c:v>7.9</c:v>
                </c:pt>
                <c:pt idx="3">
                  <c:v>14.4</c:v>
                </c:pt>
                <c:pt idx="4">
                  <c:v>13.3</c:v>
                </c:pt>
                <c:pt idx="5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6-43D0-9FFA-420A7C6CD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8614223"/>
        <c:axId val="748622959"/>
      </c:barChart>
      <c:catAx>
        <c:axId val="748614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8622959"/>
        <c:crosses val="autoZero"/>
        <c:auto val="1"/>
        <c:lblAlgn val="ctr"/>
        <c:lblOffset val="100"/>
        <c:noMultiLvlLbl val="0"/>
      </c:catAx>
      <c:valAx>
        <c:axId val="74862295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861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Лист8!$A$5:$A$6</c:f>
              <c:strCache>
                <c:ptCount val="2"/>
                <c:pt idx="0">
                  <c:v>Տեղեկատվության հավաստիության ստուգման ունակության մակարդակ</c:v>
                </c:pt>
                <c:pt idx="1">
                  <c:v>Տեղեկատվության գրագետ օգտագործման և տարածման ունակության մակրադակ</c:v>
                </c:pt>
              </c:strCache>
            </c:strRef>
          </c:cat>
          <c:val>
            <c:numRef>
              <c:f>Лист8!$B$5:$B$6</c:f>
              <c:numCache>
                <c:formatCode>General</c:formatCode>
                <c:ptCount val="2"/>
                <c:pt idx="0">
                  <c:v>-6.87</c:v>
                </c:pt>
                <c:pt idx="1">
                  <c:v>-3.79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E-4BD8-9B4E-71DF3CABF29F}"/>
            </c:ext>
          </c:extLst>
        </c:ser>
        <c:ser>
          <c:idx val="1"/>
          <c:order val="1"/>
          <c:tx>
            <c:strRef>
              <c:f>Лист8!$C$1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Лист8!$A$5:$A$6</c:f>
              <c:strCache>
                <c:ptCount val="2"/>
                <c:pt idx="0">
                  <c:v>Տեղեկատվության հավաստիության ստուգման ունակության մակարդակ</c:v>
                </c:pt>
                <c:pt idx="1">
                  <c:v>Տեղեկատվության գրագետ օգտագործման և տարածման ունակության մակրադակ</c:v>
                </c:pt>
              </c:strCache>
            </c:strRef>
          </c:cat>
          <c:val>
            <c:numRef>
              <c:f>Лист8!$C$5:$C$6</c:f>
              <c:numCache>
                <c:formatCode>General</c:formatCode>
                <c:ptCount val="2"/>
                <c:pt idx="0">
                  <c:v>3.8</c:v>
                </c:pt>
                <c:pt idx="1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0E-4BD8-9B4E-71DF3CABF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6592848"/>
        <c:axId val="1816593680"/>
      </c:barChart>
      <c:catAx>
        <c:axId val="181659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16593680"/>
        <c:crosses val="autoZero"/>
        <c:auto val="1"/>
        <c:lblAlgn val="ctr"/>
        <c:lblOffset val="100"/>
        <c:noMultiLvlLbl val="0"/>
      </c:catAx>
      <c:valAx>
        <c:axId val="1816593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659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Շատ լավ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Պարեկային ծառայություն</c:v>
                </c:pt>
                <c:pt idx="1">
                  <c:v>Քաղմաս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Лист1!$B$2:$B$7</c:f>
              <c:numCache>
                <c:formatCode>###0.0%</c:formatCode>
                <c:ptCount val="6"/>
                <c:pt idx="0">
                  <c:v>0.13147410358565736</c:v>
                </c:pt>
                <c:pt idx="1">
                  <c:v>5.8823529411764698E-2</c:v>
                </c:pt>
                <c:pt idx="2">
                  <c:v>0.14772727272727276</c:v>
                </c:pt>
                <c:pt idx="3">
                  <c:v>6.0000000000000005E-2</c:v>
                </c:pt>
                <c:pt idx="4">
                  <c:v>0.12000000000000001</c:v>
                </c:pt>
                <c:pt idx="5">
                  <c:v>0.15909090909090912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8-4ACD-9836-4192FE5F09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Լավ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Պարեկային ծառայություն</c:v>
                </c:pt>
                <c:pt idx="1">
                  <c:v>Քաղմաս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Лист1!$C$2:$C$7</c:f>
              <c:numCache>
                <c:formatCode>###0.0%</c:formatCode>
                <c:ptCount val="6"/>
                <c:pt idx="0">
                  <c:v>0.24701195219123512</c:v>
                </c:pt>
                <c:pt idx="1">
                  <c:v>0.16176470588235295</c:v>
                </c:pt>
                <c:pt idx="2">
                  <c:v>0.3636363636363637</c:v>
                </c:pt>
                <c:pt idx="3">
                  <c:v>0.22</c:v>
                </c:pt>
                <c:pt idx="4">
                  <c:v>0.12000000000000001</c:v>
                </c:pt>
                <c:pt idx="5">
                  <c:v>0.11363636363636362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58-4ACD-9836-4192FE5F09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Միջին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Պարեկային ծառայություն</c:v>
                </c:pt>
                <c:pt idx="1">
                  <c:v>Քաղմաս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Лист1!$D$2:$D$7</c:f>
              <c:numCache>
                <c:formatCode>###0.0%</c:formatCode>
                <c:ptCount val="6"/>
                <c:pt idx="0">
                  <c:v>0.3386454183266932</c:v>
                </c:pt>
                <c:pt idx="1">
                  <c:v>0.36764705882352938</c:v>
                </c:pt>
                <c:pt idx="2">
                  <c:v>0.18181818181818188</c:v>
                </c:pt>
                <c:pt idx="3">
                  <c:v>0.18000000000000002</c:v>
                </c:pt>
                <c:pt idx="4">
                  <c:v>0.2</c:v>
                </c:pt>
                <c:pt idx="5">
                  <c:v>0.20454545454545461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58-4ACD-9836-4192FE5F09D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Վատ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Պարեկային ծառայություն</c:v>
                </c:pt>
                <c:pt idx="1">
                  <c:v>Քաղմաս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Лист1!$E$2:$E$7</c:f>
              <c:numCache>
                <c:formatCode>###0.0%</c:formatCode>
                <c:ptCount val="6"/>
                <c:pt idx="0">
                  <c:v>6.3745019920318724E-2</c:v>
                </c:pt>
                <c:pt idx="1">
                  <c:v>0.13235294117647062</c:v>
                </c:pt>
                <c:pt idx="2">
                  <c:v>0.11363636363636362</c:v>
                </c:pt>
                <c:pt idx="3">
                  <c:v>0.14000000000000001</c:v>
                </c:pt>
                <c:pt idx="4">
                  <c:v>0.24000000000000002</c:v>
                </c:pt>
                <c:pt idx="5">
                  <c:v>6.8181818181818177E-2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58-4ACD-9836-4192FE5F09D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Շատ վատ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Պարեկային ծառայություն</c:v>
                </c:pt>
                <c:pt idx="1">
                  <c:v>Քաղմաս</c:v>
                </c:pt>
                <c:pt idx="2">
                  <c:v>Թաղային</c:v>
                </c:pt>
                <c:pt idx="3">
                  <c:v>Դատարան</c:v>
                </c:pt>
                <c:pt idx="4">
                  <c:v>Դատախազություն</c:v>
                </c:pt>
                <c:pt idx="5">
                  <c:v>Քննչական կոմիտե</c:v>
                </c:pt>
              </c:strCache>
            </c:strRef>
          </c:cat>
          <c:val>
            <c:numRef>
              <c:f>Лист1!$F$2:$F$7</c:f>
              <c:numCache>
                <c:formatCode>###0.0%</c:formatCode>
                <c:ptCount val="6"/>
                <c:pt idx="0">
                  <c:v>0.20717131474103584</c:v>
                </c:pt>
                <c:pt idx="1">
                  <c:v>0.16176470588235295</c:v>
                </c:pt>
                <c:pt idx="2">
                  <c:v>0.13636363636363635</c:v>
                </c:pt>
                <c:pt idx="3">
                  <c:v>0.30000000000000004</c:v>
                </c:pt>
                <c:pt idx="4">
                  <c:v>0.24000000000000002</c:v>
                </c:pt>
                <c:pt idx="5">
                  <c:v>0.34090909090909088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58-4ACD-9836-4192FE5F0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138752"/>
        <c:axId val="162156928"/>
      </c:barChart>
      <c:catAx>
        <c:axId val="16213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6928"/>
        <c:crosses val="autoZero"/>
        <c:auto val="1"/>
        <c:lblAlgn val="ctr"/>
        <c:lblOffset val="100"/>
        <c:noMultiLvlLbl val="0"/>
      </c:catAx>
      <c:valAx>
        <c:axId val="162156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6213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Ոստիկանություն!$K$59</c:f>
              <c:strCache>
                <c:ptCount val="1"/>
                <c:pt idx="0">
                  <c:v>Շատ լավ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45C2CF25-8D58-47E4-9BB0-9669DD6B2D65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561E-4598-B301-A924CAE6F8A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E89050E-4776-4DAD-917D-25BCFA62754A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561E-4598-B301-A924CAE6F8A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1EDFB53-ED58-44A7-BB23-B50F7128D3AB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61E-4598-B301-A924CAE6F8A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FBD392A6-71B4-4A14-873D-7F5E8259C5F1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61E-4598-B301-A924CAE6F8A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1941F461-42AE-495A-980F-C545E812AFB6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1E-4598-B301-A924CAE6F8A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4C84DBED-85C8-4141-AB1F-C559B0D5CE8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61E-4598-B301-A924CAE6F8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Ոստիկանություն!$I$60:$J$71</c:f>
              <c:strCache>
                <c:ptCount val="12"/>
                <c:pt idx="0">
                  <c:v>Պարեկային ծառայություն</c:v>
                </c:pt>
                <c:pt idx="2">
                  <c:v>Քաղմաս</c:v>
                </c:pt>
                <c:pt idx="4">
                  <c:v>Թաղային</c:v>
                </c:pt>
                <c:pt idx="6">
                  <c:v>Դատարան</c:v>
                </c:pt>
                <c:pt idx="8">
                  <c:v>Դատախազություն</c:v>
                </c:pt>
                <c:pt idx="10">
                  <c:v>Քննչական կոմիտե</c:v>
                </c:pt>
              </c:strCache>
              <c:extLst/>
            </c:strRef>
          </c:cat>
          <c:val>
            <c:numRef>
              <c:f>Ոստիկանություն!$K$60:$K$71</c:f>
              <c:numCache>
                <c:formatCode>General</c:formatCode>
                <c:ptCount val="12"/>
                <c:pt idx="0" formatCode="0.0%">
                  <c:v>0.13100000000000001</c:v>
                </c:pt>
                <c:pt idx="1">
                  <c:v>11.6</c:v>
                </c:pt>
                <c:pt idx="2" formatCode="0.0%">
                  <c:v>5.8999999999999997E-2</c:v>
                </c:pt>
                <c:pt idx="3">
                  <c:v>4.2</c:v>
                </c:pt>
                <c:pt idx="4" formatCode="0.0%">
                  <c:v>0.14799999999999999</c:v>
                </c:pt>
                <c:pt idx="5">
                  <c:v>6.9</c:v>
                </c:pt>
                <c:pt idx="6" formatCode="0.0%">
                  <c:v>0.06</c:v>
                </c:pt>
                <c:pt idx="7">
                  <c:v>3.3</c:v>
                </c:pt>
                <c:pt idx="8" formatCode="0.0%">
                  <c:v>0.12</c:v>
                </c:pt>
                <c:pt idx="9">
                  <c:v>3.6</c:v>
                </c:pt>
                <c:pt idx="10" formatCode="0.0%">
                  <c:v>0.159</c:v>
                </c:pt>
                <c:pt idx="1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6-4AC4-9A68-5E5226332D04}"/>
            </c:ext>
          </c:extLst>
        </c:ser>
        <c:ser>
          <c:idx val="1"/>
          <c:order val="1"/>
          <c:tx>
            <c:strRef>
              <c:f>Ոստիկանություն!$L$59</c:f>
              <c:strCache>
                <c:ptCount val="1"/>
                <c:pt idx="0">
                  <c:v>Լավ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F49E91EF-E595-4D6C-8B99-AA17ED4E0255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561E-4598-B301-A924CAE6F8A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1D762DC-1B50-417E-A84D-C09E7DF9FF2C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61E-4598-B301-A924CAE6F8A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84A75C9-55C4-4F06-9DF2-A0F342A6F3EA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61E-4598-B301-A924CAE6F8A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A3A3985C-AA56-4B4F-A5A4-64F105AA4AA2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61E-4598-B301-A924CAE6F8A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B4829A3-D2A2-49EC-B13D-BEBCDE0D47F6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61E-4598-B301-A924CAE6F8A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8BDB53E5-58D8-488F-BC93-2C830283098F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1E-4598-B301-A924CAE6F8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Ոստիկանություն!$I$60:$J$71</c:f>
              <c:strCache>
                <c:ptCount val="12"/>
                <c:pt idx="0">
                  <c:v>Պարեկային ծառայություն</c:v>
                </c:pt>
                <c:pt idx="2">
                  <c:v>Քաղմաս</c:v>
                </c:pt>
                <c:pt idx="4">
                  <c:v>Թաղային</c:v>
                </c:pt>
                <c:pt idx="6">
                  <c:v>Դատարան</c:v>
                </c:pt>
                <c:pt idx="8">
                  <c:v>Դատախազություն</c:v>
                </c:pt>
                <c:pt idx="10">
                  <c:v>Քննչական կոմիտե</c:v>
                </c:pt>
              </c:strCache>
              <c:extLst/>
            </c:strRef>
          </c:cat>
          <c:val>
            <c:numRef>
              <c:f>Ոստիկանություն!$L$60:$L$71</c:f>
              <c:numCache>
                <c:formatCode>General</c:formatCode>
                <c:ptCount val="12"/>
                <c:pt idx="0" formatCode="0.0%">
                  <c:v>0.247</c:v>
                </c:pt>
                <c:pt idx="1">
                  <c:v>30.6</c:v>
                </c:pt>
                <c:pt idx="2" formatCode="0.0%">
                  <c:v>0.16200000000000001</c:v>
                </c:pt>
                <c:pt idx="3">
                  <c:v>25.9</c:v>
                </c:pt>
                <c:pt idx="4" formatCode="0.0%">
                  <c:v>0.36399999999999999</c:v>
                </c:pt>
                <c:pt idx="5">
                  <c:v>33.700000000000003</c:v>
                </c:pt>
                <c:pt idx="6" formatCode="0.0%">
                  <c:v>0.22</c:v>
                </c:pt>
                <c:pt idx="7">
                  <c:v>23.7</c:v>
                </c:pt>
                <c:pt idx="8" formatCode="0.0%">
                  <c:v>0.12</c:v>
                </c:pt>
                <c:pt idx="9">
                  <c:v>22.9</c:v>
                </c:pt>
                <c:pt idx="10" formatCode="0.0%">
                  <c:v>0.114</c:v>
                </c:pt>
                <c:pt idx="1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36-4AC4-9A68-5E5226332D04}"/>
            </c:ext>
          </c:extLst>
        </c:ser>
        <c:ser>
          <c:idx val="2"/>
          <c:order val="2"/>
          <c:tx>
            <c:strRef>
              <c:f>Ոստիկանություն!$M$59</c:f>
              <c:strCache>
                <c:ptCount val="1"/>
                <c:pt idx="0">
                  <c:v>Միջին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AE8B6147-9C8E-471B-AD36-9405C95BA1F0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561E-4598-B301-A924CAE6F8A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6710691-4BF5-472A-8DC3-27B83AC3C934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561E-4598-B301-A924CAE6F8A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8EBFE1F-0129-4C82-87A6-159C9A39CC54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61E-4598-B301-A924CAE6F8A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121B8CBD-2A0F-4BF7-A08F-882BD80BADBD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61E-4598-B301-A924CAE6F8A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8D164538-C4BE-4F13-ABB0-50F90D632C0E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1E-4598-B301-A924CAE6F8A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34A91DF4-3C7F-4B20-99EF-BB22D77B1C09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61E-4598-B301-A924CAE6F8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Ոստիկանություն!$I$60:$J$71</c:f>
              <c:strCache>
                <c:ptCount val="12"/>
                <c:pt idx="0">
                  <c:v>Պարեկային ծառայություն</c:v>
                </c:pt>
                <c:pt idx="2">
                  <c:v>Քաղմաս</c:v>
                </c:pt>
                <c:pt idx="4">
                  <c:v>Թաղային</c:v>
                </c:pt>
                <c:pt idx="6">
                  <c:v>Դատարան</c:v>
                </c:pt>
                <c:pt idx="8">
                  <c:v>Դատախազություն</c:v>
                </c:pt>
                <c:pt idx="10">
                  <c:v>Քննչական կոմիտե</c:v>
                </c:pt>
              </c:strCache>
              <c:extLst/>
            </c:strRef>
          </c:cat>
          <c:val>
            <c:numRef>
              <c:f>Ոստիկանություն!$M$60:$M$71</c:f>
              <c:numCache>
                <c:formatCode>General</c:formatCode>
                <c:ptCount val="12"/>
                <c:pt idx="0" formatCode="0.0%">
                  <c:v>0.33900000000000002</c:v>
                </c:pt>
                <c:pt idx="1">
                  <c:v>42.7</c:v>
                </c:pt>
                <c:pt idx="2" formatCode="0.0%">
                  <c:v>0.36799999999999999</c:v>
                </c:pt>
                <c:pt idx="3">
                  <c:v>50.7</c:v>
                </c:pt>
                <c:pt idx="4" formatCode="0.0%">
                  <c:v>0.182</c:v>
                </c:pt>
                <c:pt idx="5">
                  <c:v>43.7</c:v>
                </c:pt>
                <c:pt idx="6" formatCode="0.0%">
                  <c:v>0.18</c:v>
                </c:pt>
                <c:pt idx="7">
                  <c:v>47.3</c:v>
                </c:pt>
                <c:pt idx="8" formatCode="0.0%">
                  <c:v>0.2</c:v>
                </c:pt>
                <c:pt idx="9">
                  <c:v>47.1</c:v>
                </c:pt>
                <c:pt idx="10" formatCode="0.0%">
                  <c:v>0.20499999999999999</c:v>
                </c:pt>
                <c:pt idx="11">
                  <c:v>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36-4AC4-9A68-5E5226332D04}"/>
            </c:ext>
          </c:extLst>
        </c:ser>
        <c:ser>
          <c:idx val="3"/>
          <c:order val="3"/>
          <c:tx>
            <c:strRef>
              <c:f>Ոստիկանություն!$N$59</c:f>
              <c:strCache>
                <c:ptCount val="1"/>
                <c:pt idx="0">
                  <c:v>Վատ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2F4DE293-3C9C-4DC5-9C49-1C3F51E0749F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561E-4598-B301-A924CAE6F8A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7758D97-2C45-46DA-BC1A-7ED2A01F1DBF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561E-4598-B301-A924CAE6F8A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424538B-2308-4482-8697-0EC09D5AA7A6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61E-4598-B301-A924CAE6F8A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95267DE-40C6-49DE-9B62-9E87FD04C743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61E-4598-B301-A924CAE6F8A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469ACFD8-BAD4-44F8-9D5B-DB2DAA1EF58D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61E-4598-B301-A924CAE6F8A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05E1CA93-9E0B-47C6-BD9A-1D2EFD1DCAE5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1E-4598-B301-A924CAE6F8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Ոստիկանություն!$I$60:$J$71</c:f>
              <c:strCache>
                <c:ptCount val="12"/>
                <c:pt idx="0">
                  <c:v>Պարեկային ծառայություն</c:v>
                </c:pt>
                <c:pt idx="2">
                  <c:v>Քաղմաս</c:v>
                </c:pt>
                <c:pt idx="4">
                  <c:v>Թաղային</c:v>
                </c:pt>
                <c:pt idx="6">
                  <c:v>Դատարան</c:v>
                </c:pt>
                <c:pt idx="8">
                  <c:v>Դատախազություն</c:v>
                </c:pt>
                <c:pt idx="10">
                  <c:v>Քննչական կոմիտե</c:v>
                </c:pt>
              </c:strCache>
              <c:extLst/>
            </c:strRef>
          </c:cat>
          <c:val>
            <c:numRef>
              <c:f>Ոստիկանություն!$N$60:$N$71</c:f>
              <c:numCache>
                <c:formatCode>General</c:formatCode>
                <c:ptCount val="12"/>
                <c:pt idx="0" formatCode="0.0%">
                  <c:v>6.4000000000000001E-2</c:v>
                </c:pt>
                <c:pt idx="1">
                  <c:v>5.6</c:v>
                </c:pt>
                <c:pt idx="2" formatCode="0.0%">
                  <c:v>0.13200000000000001</c:v>
                </c:pt>
                <c:pt idx="3">
                  <c:v>9.9</c:v>
                </c:pt>
                <c:pt idx="4" formatCode="0.0%">
                  <c:v>0.114</c:v>
                </c:pt>
                <c:pt idx="5">
                  <c:v>7.8</c:v>
                </c:pt>
                <c:pt idx="6" formatCode="0.0%">
                  <c:v>0.14000000000000001</c:v>
                </c:pt>
                <c:pt idx="7">
                  <c:v>11.3</c:v>
                </c:pt>
                <c:pt idx="8" formatCode="0.0%">
                  <c:v>0.24</c:v>
                </c:pt>
                <c:pt idx="9">
                  <c:v>13.1</c:v>
                </c:pt>
                <c:pt idx="10" formatCode="0.0%">
                  <c:v>6.8000000000000005E-2</c:v>
                </c:pt>
                <c:pt idx="1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36-4AC4-9A68-5E5226332D04}"/>
            </c:ext>
          </c:extLst>
        </c:ser>
        <c:ser>
          <c:idx val="4"/>
          <c:order val="4"/>
          <c:tx>
            <c:strRef>
              <c:f>Ոստիկանություն!$O$59</c:f>
              <c:strCache>
                <c:ptCount val="1"/>
                <c:pt idx="0">
                  <c:v>Շատ վատ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20D41C6A-0C67-4208-B2CE-A946E3803407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561E-4598-B301-A924CAE6F8A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91AAFAD-B422-4069-96CE-FFEC1D3BD0E5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561E-4598-B301-A924CAE6F8A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CBB13AB-DF34-4D81-89F0-E4348AC98F4D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61E-4598-B301-A924CAE6F8A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7E422A5-9B78-471B-BE78-4D8BE271B5E3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61E-4598-B301-A924CAE6F8A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DD26151D-C7F4-438D-B335-70ADFA679C63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61E-4598-B301-A924CAE6F8A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5C08107E-D64F-4A2D-A32F-CCB89AC9BCD4}" type="VALUE">
                      <a:rPr lang="en-US" smtClean="0"/>
                      <a:pPr/>
                      <a:t>[ЗНАЧЕНИЕ]</a:t>
                    </a:fld>
                    <a:r>
                      <a:rPr lang="en-US" sz="1100" b="0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61E-4598-B301-A924CAE6F8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Ոստիկանություն!$I$60:$J$71</c:f>
              <c:strCache>
                <c:ptCount val="12"/>
                <c:pt idx="0">
                  <c:v>Պարեկային ծառայություն</c:v>
                </c:pt>
                <c:pt idx="2">
                  <c:v>Քաղմաս</c:v>
                </c:pt>
                <c:pt idx="4">
                  <c:v>Թաղային</c:v>
                </c:pt>
                <c:pt idx="6">
                  <c:v>Դատարան</c:v>
                </c:pt>
                <c:pt idx="8">
                  <c:v>Դատախազություն</c:v>
                </c:pt>
                <c:pt idx="10">
                  <c:v>Քննչական կոմիտե</c:v>
                </c:pt>
              </c:strCache>
              <c:extLst/>
            </c:strRef>
          </c:cat>
          <c:val>
            <c:numRef>
              <c:f>Ոստիկանություն!$O$60:$O$71</c:f>
              <c:numCache>
                <c:formatCode>General</c:formatCode>
                <c:ptCount val="12"/>
                <c:pt idx="0" formatCode="0.0%">
                  <c:v>0.20699999999999999</c:v>
                </c:pt>
                <c:pt idx="1">
                  <c:v>9.5</c:v>
                </c:pt>
                <c:pt idx="2" formatCode="0.0%">
                  <c:v>0.16200000000000001</c:v>
                </c:pt>
                <c:pt idx="3">
                  <c:v>9.3000000000000007</c:v>
                </c:pt>
                <c:pt idx="4" formatCode="0.0%">
                  <c:v>0.13600000000000001</c:v>
                </c:pt>
                <c:pt idx="5">
                  <c:v>7.9</c:v>
                </c:pt>
                <c:pt idx="6" formatCode="0.0%">
                  <c:v>0.3</c:v>
                </c:pt>
                <c:pt idx="7">
                  <c:v>14.4</c:v>
                </c:pt>
                <c:pt idx="8" formatCode="0.0%">
                  <c:v>0.24</c:v>
                </c:pt>
                <c:pt idx="9">
                  <c:v>13.3</c:v>
                </c:pt>
                <c:pt idx="10" formatCode="0.0%">
                  <c:v>0.34100000000000003</c:v>
                </c:pt>
                <c:pt idx="1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36-4AC4-9A68-5E5226332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1504720"/>
        <c:axId val="1681500976"/>
      </c:barChart>
      <c:catAx>
        <c:axId val="168150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1500976"/>
        <c:crosses val="autoZero"/>
        <c:auto val="1"/>
        <c:lblAlgn val="ctr"/>
        <c:lblOffset val="100"/>
        <c:noMultiLvlLbl val="0"/>
      </c:catAx>
      <c:valAx>
        <c:axId val="1681500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8150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0.32073</cdr:x>
      <cdr:y>0.93359</cdr:y>
    </cdr:from>
    <cdr:to>
      <cdr:x>0.71204</cdr:x>
      <cdr:y>1</cdr:y>
    </cdr:to>
    <cdr:sp macro="" textlink="">
      <cdr:nvSpPr>
        <cdr:cNvPr id="2" name="Footer Placeholder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372708" y="5133031"/>
          <a:ext cx="411480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en-US"/>
          </a:defPPr>
          <a:lvl1pPr marL="0" algn="ct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dirty="0" smtClean="0"/>
            <a:t>APR Group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0.90836</cdr:y>
    </cdr:from>
    <cdr:to>
      <cdr:x>0.10197</cdr:x>
      <cdr:y>0.97506</cdr:y>
    </cdr:to>
    <cdr:sp macro="" textlink="">
      <cdr:nvSpPr>
        <cdr:cNvPr id="2" name="Footer Placeholder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972392"/>
          <a:ext cx="1250093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en-US"/>
          </a:defPPr>
          <a:lvl1pPr marL="0" algn="ct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dirty="0" smtClean="0"/>
            <a:t>APR Group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0.26163</cdr:y>
    </cdr:from>
    <cdr:to>
      <cdr:x>0.13462</cdr:x>
      <cdr:y>0.43101</cdr:y>
    </cdr:to>
    <cdr:pic>
      <cdr:nvPicPr>
        <cdr:cNvPr id="2" name="Picture 1" descr="I:\HCAV\Q6\Analiz\Political\rf_flag.png">
          <a:extLst xmlns:a="http://schemas.openxmlformats.org/drawingml/2006/main">
            <a:ext uri="{FF2B5EF4-FFF2-40B4-BE49-F238E27FC236}">
              <a16:creationId xmlns:a16="http://schemas.microsoft.com/office/drawing/2014/main" id="{D594ED4D-654A-41B4-9419-376B6722349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376208"/>
          <a:ext cx="1414850" cy="8909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65000"/>
              <a:lumOff val="35000"/>
            </a:schemeClr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30968-376B-4BBF-A976-52061914E794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BB7DE-A9C5-48C2-BAA1-847E7A1817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APR Group for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2019-0477-2 -Union of Informed Citizens Consulting  NGO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63677-39EF-4908-844F-804E33D14F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5972-2D6C-4E94-9819-896CB18C410E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4AAA-7745-4EFC-ACF5-4FC473C8EE5A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8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3E79-D34E-4F1A-B87A-8B66E8269AC2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1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3F4A-7879-49EB-85F0-076A2A18C43F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9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1C08-84F0-438C-8FEB-BD0354CE2469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ADD4-543F-4548-B8E5-BB56B71A44D2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8202-73E8-4E0D-A1E3-C999E69C745D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5961-B6DC-4104-A466-96B2777A83F0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9AF2-234B-4CB1-9892-804D315146AD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6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D094-F1D9-42B8-9328-24AD3990AAB1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01F9-8BC8-4D9C-A2D2-22589DCF64BD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A651-5090-4DE8-A318-2CFDD476B802}" type="datetime1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7278-7A59-4C2B-9A23-8B28BC055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1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group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4749" y="1392380"/>
            <a:ext cx="8001000" cy="40322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Իրավապահ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մարմինների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գործունեության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ընկալման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և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վերաբերմունքի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ՀՀ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արտաքին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քաղաքականության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և ՀՀ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բնակչության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մեդիագրագիտության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ուսումնասիրության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արդյունքներ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Կրկնվող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հետազոտության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համեմատական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տվյալներ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2019թ., 202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թ.</a:t>
            </a:r>
            <a:endParaRPr lang="hy-AM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APR\Downloads\AP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48" y="173181"/>
            <a:ext cx="1687696" cy="121920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55" y="173181"/>
            <a:ext cx="1333885" cy="133388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2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3632"/>
            <a:ext cx="10814222" cy="889687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Հարցվողների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գնահատականները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կառույցներին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՝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անկախ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դրանց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ունեցած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առնչությունից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Դժվարանում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եմ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պատասխանել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տարբերակները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դիտարկված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027681"/>
              </p:ext>
            </p:extLst>
          </p:nvPr>
        </p:nvGraphicFramePr>
        <p:xfrm>
          <a:off x="838200" y="1583699"/>
          <a:ext cx="7772400" cy="503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3"/>
          <p:cNvSpPr txBox="1">
            <a:spLocks/>
          </p:cNvSpPr>
          <p:nvPr/>
        </p:nvSpPr>
        <p:spPr>
          <a:xfrm>
            <a:off x="8610600" y="1589314"/>
            <a:ext cx="2980038" cy="45767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Քննչական կոմիտե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n=816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Դատախազություն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n=830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Դատարան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n=848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«Թաղային»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ոստիկանություն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n=835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«Քաղմաս»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n=806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hy-AM" sz="1800" dirty="0">
                <a:latin typeface="Arial" panose="020B0604020202020204" pitchFamily="34" charset="0"/>
                <a:cs typeface="Arial" panose="020B0604020202020204" pitchFamily="34" charset="0"/>
              </a:rPr>
              <a:t>Պարեկային ծառայություն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n=1125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53200" y="630722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9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48282"/>
            <a:ext cx="10514012" cy="1013254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Կառույցների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առնչություն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ունեցողների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գնահատականը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դրանց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գործունեությանը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10600" y="1804086"/>
            <a:ext cx="2980038" cy="436193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sz="1800" dirty="0"/>
              <a:t>Քննչական կոմիտե </a:t>
            </a:r>
            <a:r>
              <a:rPr lang="en-US" sz="1800" dirty="0"/>
              <a:t>n=44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sz="1800" dirty="0"/>
              <a:t>Դատախազություն </a:t>
            </a:r>
            <a:r>
              <a:rPr lang="en-US" sz="1800" dirty="0"/>
              <a:t>n=25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sz="1800" dirty="0"/>
              <a:t>Դատարան </a:t>
            </a:r>
            <a:r>
              <a:rPr lang="en-US" sz="1800" dirty="0"/>
              <a:t>n=50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sz="1800" dirty="0"/>
              <a:t>«Քաղմաս» </a:t>
            </a:r>
            <a:r>
              <a:rPr lang="en-US" sz="1800" dirty="0"/>
              <a:t>n=68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sz="1800" dirty="0"/>
              <a:t>«Թաղային» </a:t>
            </a:r>
            <a:r>
              <a:rPr lang="en-US" sz="1800" dirty="0"/>
              <a:t>n=88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y-AM" sz="1800" dirty="0"/>
              <a:t>Պարեկային ծառայություն </a:t>
            </a:r>
            <a:r>
              <a:rPr lang="en-US" sz="1800" dirty="0"/>
              <a:t>n=251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Объект 6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518984" y="1458097"/>
          <a:ext cx="7524793" cy="470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0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065"/>
            <a:ext cx="10515600" cy="889687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Կառույցների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առնչություն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չունեցած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և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ունեցած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անձանց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գնահատականը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կառույցի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գործունեությանը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(1-ին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տող</a:t>
            </a:r>
            <a:r>
              <a:rPr lang="hy-AM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y-AM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անկախ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առնչության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հանգամանքից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2-րդ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տող</a:t>
            </a:r>
            <a:r>
              <a:rPr lang="hy-AM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առնչություն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ունեցողներ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455192"/>
              </p:ext>
            </p:extLst>
          </p:nvPr>
        </p:nvGraphicFramePr>
        <p:xfrm>
          <a:off x="450319" y="1433384"/>
          <a:ext cx="11291361" cy="528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794" y="637368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9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Արդյոք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ազդում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 վ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արորդի սոցիալական ստատուս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/պաշտոն, ֆինանս, մեքենայի արժեք/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արեկների վերաբերմունք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վրա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460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0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7281" cy="1325563"/>
          </a:xfrm>
        </p:spPr>
        <p:txBody>
          <a:bodyPr>
            <a:noAutofit/>
          </a:bodyPr>
          <a:lstStyle/>
          <a:p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Եթե Դուք որևէ հանցագործության ականատես/վկա հանդիսանայիք, կդիմեի՞ք ոստիկանություն կամ ոստիկանությանը վկայություն կտայի՞ք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722672"/>
              </p:ext>
            </p:extLst>
          </p:nvPr>
        </p:nvGraphicFramePr>
        <p:xfrm>
          <a:off x="937055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4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989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րևէ հանցագործության ականատես/վկա հանդիսանա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լու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դեպքում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ոստիկանություն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դիմելու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դիրքորոշումները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՝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ըստ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տարիքի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Դժվարանում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եմ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պատասխանել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տարբերակները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դիտարկված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516000"/>
              </p:ext>
            </p:extLst>
          </p:nvPr>
        </p:nvGraphicFramePr>
        <p:xfrm>
          <a:off x="838200" y="1825625"/>
          <a:ext cx="10515600" cy="478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55963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55017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րևէ հանցագործության ականատես/վկա հանդիսանա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լու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դեպքում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ոստիկանություն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դիմելու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դիրքորոշումները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՝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ըստ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սեռի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Դժվարանում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եմ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պատասխանել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տարբերակները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դիտարկված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477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1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05" y="1"/>
            <a:ext cx="12084909" cy="1396314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Վերջին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մեկ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տարվա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ընթացքում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Դուք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հարազատը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հանդիսացե՞լ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արդյոք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հետևյալ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միջադեպերի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տուժող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ականատես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(n=1283)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437954"/>
              </p:ext>
            </p:extLst>
          </p:nvPr>
        </p:nvGraphicFramePr>
        <p:xfrm>
          <a:off x="284205" y="1396314"/>
          <a:ext cx="11813060" cy="468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9557" y="6262087"/>
            <a:ext cx="10480432" cy="459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Որևէ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միջադեպի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տուժողների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ականատեսների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թիվը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215 է 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ընդհանուր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հարցվողների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18%-ը)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79695" y="653891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1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32" y="365125"/>
            <a:ext cx="11858368" cy="1191826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Եթե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վերջին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մեկ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տարվա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ընթացքում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որևէ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հանցագործության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տուժող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ականատես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եղել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ապա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ի՞նչ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քայլեր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ձեռնարկել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(n=215)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b="1" smtClean="0"/>
              <a:pPr/>
              <a:t>18</a:t>
            </a:fld>
            <a:endParaRPr lang="en-US" b="1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793906"/>
              </p:ext>
            </p:extLst>
          </p:nvPr>
        </p:nvGraphicFramePr>
        <p:xfrm>
          <a:off x="838200" y="1804085"/>
          <a:ext cx="10515600" cy="444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9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365125"/>
            <a:ext cx="11652422" cy="1068259"/>
          </a:xfrm>
        </p:spPr>
        <p:txBody>
          <a:bodyPr anchor="t">
            <a:normAutofit fontScale="90000"/>
          </a:bodyPr>
          <a:lstStyle/>
          <a:p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Ձեր ընկերների ո՞ր մաս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կդիմի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ոստիկանություն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որևէ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հանցագործության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ականատես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դառնալու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պարագայում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477371"/>
              </p:ext>
            </p:extLst>
          </p:nvPr>
        </p:nvGraphicFramePr>
        <p:xfrm>
          <a:off x="838200" y="1825625"/>
          <a:ext cx="10515600" cy="403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38200" y="6041853"/>
            <a:ext cx="10221097" cy="50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262" y="5956663"/>
            <a:ext cx="1118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Հանցագործության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ականատես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դառնալու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պարագայում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հավանական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հարցվողների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26.5%-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ոչ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ավելը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կդիմի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ոստիկանություն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(n=1200)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48748" y="643552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2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2189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Մեթոդաբանություն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810538"/>
              </p:ext>
            </p:extLst>
          </p:nvPr>
        </p:nvGraphicFramePr>
        <p:xfrm>
          <a:off x="838200" y="1088573"/>
          <a:ext cx="10515600" cy="541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988678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896945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5621133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itchFamily="34" charset="0"/>
                          <a:cs typeface="Arial" pitchFamily="34" charset="0"/>
                        </a:rPr>
                        <a:t>Հետազոտություն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1-ին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հետազոտություն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2-րդ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հետազոտություն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70906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Հետազոտության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ժամանակաշրջանը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2019թ. </a:t>
                      </a:r>
                      <a:r>
                        <a:rPr lang="en-US" sz="1600" b="1" u="none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Մայիս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hy-AM" sz="1600" b="1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թ․ Փետրվար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Հետազոտության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տեսակը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Քանակական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ընտրանքային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01734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Հետազոտության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մեթոդը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Կ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իսաստանդարտացված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հարցազրույցների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մեթոդ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CAP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(Computer-assisted personal interviewing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35967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Ընտրանքի</a:t>
                      </a:r>
                      <a:r>
                        <a:rPr lang="en-US" sz="1400" b="1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ծավալ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1200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հարցազրույց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080169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Ընտրանքի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բաշխվածությունը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ՀՀ </a:t>
                      </a:r>
                      <a:r>
                        <a:rPr lang="en-US" sz="1400" b="1" u="none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տարածքում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Բաշխվել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 է ՀՀ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բոլոր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մարզերում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այդ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թվում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նաև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Երևանում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համամասնորեն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72091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r>
                        <a:rPr lang="en-US" sz="1400" b="1" u="non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Ընտրանքի</a:t>
                      </a: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տեսակը</a:t>
                      </a:r>
                      <a:endParaRPr lang="en-US" sz="1400" b="1" u="non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Ստրատիֆիկացված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կլաստերային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ընտրանք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՝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հիմնված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պատահականության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սկզբունքի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վրա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976655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r>
                        <a:rPr lang="en-US" sz="1400" b="1" u="non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Վստահության</a:t>
                      </a: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միջակայք</a:t>
                      </a: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400" b="1" u="non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սխալի</a:t>
                      </a: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մեծություն</a:t>
                      </a:r>
                      <a:endParaRPr lang="en-US" sz="1400" b="1" u="non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95%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վստահության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միջակայք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±2.81%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սխալի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մեծություն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015249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r>
                        <a:rPr lang="en-US" sz="1400" b="1" u="non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Հարցվողների</a:t>
                      </a: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u="none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տարիք</a:t>
                      </a:r>
                      <a:endParaRPr lang="en-US" sz="1400" b="1" u="non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տարեկան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և </a:t>
                      </a:r>
                      <a:r>
                        <a:rPr lang="en-US" sz="1600" b="1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ավել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59666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545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Ի՞նչ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տեղի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ունեցել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երբ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ցագործության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զոհ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ականատեսները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դիմել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ոստիկանություն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«թաղային»-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«քաղմաս»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(n=44)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07659"/>
              </p:ext>
            </p:extLst>
          </p:nvPr>
        </p:nvGraphicFramePr>
        <p:xfrm>
          <a:off x="838200" y="1495168"/>
          <a:ext cx="10515600" cy="468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14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Խ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նդրի մասին բարձրաձայնելուց հետո անտեղի քաշքշուկի մեջ ընկե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՞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լ 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(n=44)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948516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55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13076" cy="858194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Ոստիկանությանը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դիմելուց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խուսափելու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պատճառները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(n=2263)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906057"/>
              </p:ext>
            </p:extLst>
          </p:nvPr>
        </p:nvGraphicFramePr>
        <p:xfrm>
          <a:off x="838200" y="1569308"/>
          <a:ext cx="10515600" cy="460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Հարցվողների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19.2%-ը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է,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երբևէ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տարվել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կանչվել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ոստիկանություն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175834"/>
              </p:ext>
            </p:extLst>
          </p:nvPr>
        </p:nvGraphicFramePr>
        <p:xfrm>
          <a:off x="838200" y="1556951"/>
          <a:ext cx="10515600" cy="462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7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907"/>
          </a:xfrm>
        </p:spPr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Երբևէ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ոստիկանություն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տարված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անձինք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ի՞նչ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երևույթների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առնչվել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(n=230)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98732"/>
              </p:ext>
            </p:extLst>
          </p:nvPr>
        </p:nvGraphicFramePr>
        <p:xfrm>
          <a:off x="838199" y="1383958"/>
          <a:ext cx="12259963" cy="547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846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Ոստիկանություն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տարված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անձինք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առնչվե՞լ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այնտեղ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հանցագործության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(n=230)</a:t>
            </a:r>
            <a:endParaRPr lang="en-US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7581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5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365125"/>
            <a:ext cx="11887201" cy="132556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Մարդիկ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որոնք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առնչվել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ոստիկանությանը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և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անկախ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առնչության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արդյո՞ք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հանցագործությանն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ականատես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լինելու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դեպքում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կդիմեին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ոստիկանությանը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052329"/>
              </p:ext>
            </p:extLst>
          </p:nvPr>
        </p:nvGraphicFramePr>
        <p:xfrm>
          <a:off x="489857" y="1825625"/>
          <a:ext cx="108639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0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69476" cy="58118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Ըստ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Ձեզ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՝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Ոստիկանության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կողմից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քաղաքացիներին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ձերբակալելիս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բերման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ենթարկելիս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խուզարկելիս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հարցաքննելիս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նրանց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նկատմամբ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կիրառվու՞մ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բռնություններ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վատ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վերաբերմունք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արժանապատվությունը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նվաստացնող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վերաբերմունք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ճնշումներ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(n=897)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Դժվարանում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եմ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պատասխանել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տարբերակները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դիտարկված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1903"/>
              </p:ext>
            </p:extLst>
          </p:nvPr>
        </p:nvGraphicFramePr>
        <p:xfrm>
          <a:off x="5560540" y="923581"/>
          <a:ext cx="590447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2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Հնարավո՞ր է արդյոք, որ Դուք կամ Ձեր մտերիմները տուժեք իրավապահ մարմինների կամայականություններից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(n=1200)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659691"/>
              </p:ext>
            </p:extLst>
          </p:nvPr>
        </p:nvGraphicFramePr>
        <p:xfrm>
          <a:off x="838200" y="1371600"/>
          <a:ext cx="10515600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8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" y="221821"/>
            <a:ext cx="11630650" cy="1281113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Ոստիկանության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կամայականության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տուժող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դառնալու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պարագայում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արդյո</a:t>
            </a:r>
            <a: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՞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այլ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իրավապահ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մարմիններ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կպաշտպանեն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քաղաքացուն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(n=1200)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10601" y="3175685"/>
            <a:ext cx="2743200" cy="269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5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Եթե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հանկարծ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Դուք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ոստիկանության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կամայականության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տուժող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դառնայիք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ապա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ըստ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Ձեզ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արդյոք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այլ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իրավապահ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մարմինները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դատարաններ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և/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կամ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դատախազություն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Ձեզ</a:t>
            </a:r>
            <a:r>
              <a:rPr lang="en-US" sz="15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կպաշտպանեի՞ն</a:t>
            </a:r>
            <a:endParaRPr lang="en-US" sz="15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331602"/>
              </p:ext>
            </p:extLst>
          </p:nvPr>
        </p:nvGraphicFramePr>
        <p:xfrm>
          <a:off x="838200" y="1502934"/>
          <a:ext cx="10515600" cy="467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2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Հետազոտության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հիմնական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ուղղությունները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55371"/>
            <a:ext cx="10515600" cy="4021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Իրավապահ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մարմինների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գործունեության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ընկալում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և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վերաբերմունք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ՀՀ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արտաքին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քաղաքականություն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Մեդիագրագիտության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մակարդակ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00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2" y="365125"/>
            <a:ext cx="12072257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Ըստ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Ձեզ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՝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կարո՞ղ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արդյոք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Ձեր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բնակավայրի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համայնքի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ոստիկանությունը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պաշտպանել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Ձեզ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Ձեր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ընտանիքին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հանցագործներից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(n=1061)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Դժվարանում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եմ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պատասխանել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տարբերակները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դիտարկված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2809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92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Արդյո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՞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քաղաքացիները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պետք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օգնեն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ոստիկանությանը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Դժվարանում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եմ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պատասխանել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տարբերակները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դիտարկված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1065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61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3711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Դիրքորոշումները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արտաքին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քաղաքականության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վերաբերյալ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երկու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ուսումնասիրությունների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համեմատական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վերլուծություն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 Group</a:t>
            </a:r>
          </a:p>
        </p:txBody>
      </p:sp>
      <p:grpSp>
        <p:nvGrpSpPr>
          <p:cNvPr id="3" name="Group 2057"/>
          <p:cNvGrpSpPr/>
          <p:nvPr/>
        </p:nvGrpSpPr>
        <p:grpSpPr>
          <a:xfrm>
            <a:off x="2298701" y="3253089"/>
            <a:ext cx="6643857" cy="3285823"/>
            <a:chOff x="-4815558" y="1175653"/>
            <a:chExt cx="6740764" cy="3333750"/>
          </a:xfrm>
          <a:solidFill>
            <a:srgbClr val="00B0F0">
              <a:alpha val="20000"/>
            </a:srgbClr>
          </a:solidFill>
        </p:grpSpPr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-4815558" y="1519260"/>
              <a:ext cx="2585436" cy="2990143"/>
            </a:xfrm>
            <a:custGeom>
              <a:avLst/>
              <a:gdLst/>
              <a:ahLst/>
              <a:cxnLst>
                <a:cxn ang="0">
                  <a:pos x="1172" y="452"/>
                </a:cxn>
                <a:cxn ang="0">
                  <a:pos x="1105" y="463"/>
                </a:cxn>
                <a:cxn ang="0">
                  <a:pos x="986" y="406"/>
                </a:cxn>
                <a:cxn ang="0">
                  <a:pos x="565" y="385"/>
                </a:cxn>
                <a:cxn ang="0">
                  <a:pos x="684" y="22"/>
                </a:cxn>
                <a:cxn ang="0">
                  <a:pos x="823" y="59"/>
                </a:cxn>
                <a:cxn ang="0">
                  <a:pos x="905" y="74"/>
                </a:cxn>
                <a:cxn ang="0">
                  <a:pos x="968" y="67"/>
                </a:cxn>
                <a:cxn ang="0">
                  <a:pos x="1048" y="74"/>
                </a:cxn>
                <a:cxn ang="0">
                  <a:pos x="1065" y="22"/>
                </a:cxn>
                <a:cxn ang="0">
                  <a:pos x="1329" y="114"/>
                </a:cxn>
                <a:cxn ang="0">
                  <a:pos x="1307" y="186"/>
                </a:cxn>
                <a:cxn ang="0">
                  <a:pos x="1169" y="158"/>
                </a:cxn>
                <a:cxn ang="0">
                  <a:pos x="1156" y="117"/>
                </a:cxn>
                <a:cxn ang="0">
                  <a:pos x="1108" y="112"/>
                </a:cxn>
                <a:cxn ang="0">
                  <a:pos x="1116" y="169"/>
                </a:cxn>
                <a:cxn ang="0">
                  <a:pos x="1019" y="167"/>
                </a:cxn>
                <a:cxn ang="0">
                  <a:pos x="1090" y="297"/>
                </a:cxn>
                <a:cxn ang="0">
                  <a:pos x="1120" y="286"/>
                </a:cxn>
                <a:cxn ang="0">
                  <a:pos x="1152" y="188"/>
                </a:cxn>
                <a:cxn ang="0">
                  <a:pos x="1313" y="212"/>
                </a:cxn>
                <a:cxn ang="0">
                  <a:pos x="1410" y="367"/>
                </a:cxn>
                <a:cxn ang="0">
                  <a:pos x="1389" y="384"/>
                </a:cxn>
                <a:cxn ang="0">
                  <a:pos x="1316" y="370"/>
                </a:cxn>
                <a:cxn ang="0">
                  <a:pos x="1333" y="414"/>
                </a:cxn>
                <a:cxn ang="0">
                  <a:pos x="1288" y="448"/>
                </a:cxn>
                <a:cxn ang="0">
                  <a:pos x="1190" y="528"/>
                </a:cxn>
                <a:cxn ang="0">
                  <a:pos x="1116" y="713"/>
                </a:cxn>
                <a:cxn ang="0">
                  <a:pos x="998" y="676"/>
                </a:cxn>
                <a:cxn ang="0">
                  <a:pos x="905" y="818"/>
                </a:cxn>
                <a:cxn ang="0">
                  <a:pos x="1012" y="881"/>
                </a:cxn>
                <a:cxn ang="0">
                  <a:pos x="1139" y="980"/>
                </a:cxn>
                <a:cxn ang="0">
                  <a:pos x="1257" y="948"/>
                </a:cxn>
                <a:cxn ang="0">
                  <a:pos x="1358" y="962"/>
                </a:cxn>
                <a:cxn ang="0">
                  <a:pos x="1488" y="1084"/>
                </a:cxn>
                <a:cxn ang="0">
                  <a:pos x="1502" y="1151"/>
                </a:cxn>
                <a:cxn ang="0">
                  <a:pos x="1657" y="1189"/>
                </a:cxn>
                <a:cxn ang="0">
                  <a:pos x="1595" y="1469"/>
                </a:cxn>
                <a:cxn ang="0">
                  <a:pos x="1462" y="1627"/>
                </a:cxn>
                <a:cxn ang="0">
                  <a:pos x="1347" y="1710"/>
                </a:cxn>
                <a:cxn ang="0">
                  <a:pos x="1290" y="1825"/>
                </a:cxn>
                <a:cxn ang="0">
                  <a:pos x="1228" y="1949"/>
                </a:cxn>
                <a:cxn ang="0">
                  <a:pos x="1179" y="1883"/>
                </a:cxn>
                <a:cxn ang="0">
                  <a:pos x="1195" y="1684"/>
                </a:cxn>
                <a:cxn ang="0">
                  <a:pos x="1240" y="1463"/>
                </a:cxn>
                <a:cxn ang="0">
                  <a:pos x="1105" y="1128"/>
                </a:cxn>
                <a:cxn ang="0">
                  <a:pos x="1076" y="1000"/>
                </a:cxn>
                <a:cxn ang="0">
                  <a:pos x="918" y="889"/>
                </a:cxn>
                <a:cxn ang="0">
                  <a:pos x="745" y="732"/>
                </a:cxn>
                <a:cxn ang="0">
                  <a:pos x="713" y="755"/>
                </a:cxn>
                <a:cxn ang="0">
                  <a:pos x="583" y="581"/>
                </a:cxn>
                <a:cxn ang="0">
                  <a:pos x="475" y="311"/>
                </a:cxn>
                <a:cxn ang="0">
                  <a:pos x="372" y="234"/>
                </a:cxn>
                <a:cxn ang="0">
                  <a:pos x="196" y="222"/>
                </a:cxn>
                <a:cxn ang="0">
                  <a:pos x="77" y="302"/>
                </a:cxn>
                <a:cxn ang="0">
                  <a:pos x="90" y="241"/>
                </a:cxn>
                <a:cxn ang="0">
                  <a:pos x="89" y="162"/>
                </a:cxn>
                <a:cxn ang="0">
                  <a:pos x="71" y="115"/>
                </a:cxn>
                <a:cxn ang="0">
                  <a:pos x="129" y="54"/>
                </a:cxn>
                <a:cxn ang="0">
                  <a:pos x="343" y="74"/>
                </a:cxn>
                <a:cxn ang="0">
                  <a:pos x="516" y="63"/>
                </a:cxn>
                <a:cxn ang="0">
                  <a:pos x="636" y="59"/>
                </a:cxn>
                <a:cxn ang="0">
                  <a:pos x="603" y="6"/>
                </a:cxn>
              </a:cxnLst>
              <a:rect l="0" t="0" r="r" b="b"/>
              <a:pathLst>
                <a:path w="1693" h="1958">
                  <a:moveTo>
                    <a:pt x="1142" y="450"/>
                  </a:moveTo>
                  <a:lnTo>
                    <a:pt x="1139" y="451"/>
                  </a:lnTo>
                  <a:lnTo>
                    <a:pt x="1127" y="463"/>
                  </a:lnTo>
                  <a:lnTo>
                    <a:pt x="1121" y="470"/>
                  </a:lnTo>
                  <a:lnTo>
                    <a:pt x="1117" y="476"/>
                  </a:lnTo>
                  <a:lnTo>
                    <a:pt x="1116" y="478"/>
                  </a:lnTo>
                  <a:lnTo>
                    <a:pt x="1115" y="478"/>
                  </a:lnTo>
                  <a:lnTo>
                    <a:pt x="1113" y="480"/>
                  </a:lnTo>
                  <a:lnTo>
                    <a:pt x="1111" y="481"/>
                  </a:lnTo>
                  <a:lnTo>
                    <a:pt x="1106" y="482"/>
                  </a:lnTo>
                  <a:lnTo>
                    <a:pt x="1102" y="485"/>
                  </a:lnTo>
                  <a:lnTo>
                    <a:pt x="1100" y="487"/>
                  </a:lnTo>
                  <a:lnTo>
                    <a:pt x="1093" y="493"/>
                  </a:lnTo>
                  <a:lnTo>
                    <a:pt x="1091" y="493"/>
                  </a:lnTo>
                  <a:lnTo>
                    <a:pt x="1091" y="495"/>
                  </a:lnTo>
                  <a:lnTo>
                    <a:pt x="1094" y="500"/>
                  </a:lnTo>
                  <a:lnTo>
                    <a:pt x="1100" y="500"/>
                  </a:lnTo>
                  <a:lnTo>
                    <a:pt x="1104" y="499"/>
                  </a:lnTo>
                  <a:lnTo>
                    <a:pt x="1106" y="497"/>
                  </a:lnTo>
                  <a:lnTo>
                    <a:pt x="1111" y="495"/>
                  </a:lnTo>
                  <a:lnTo>
                    <a:pt x="1113" y="492"/>
                  </a:lnTo>
                  <a:lnTo>
                    <a:pt x="1121" y="485"/>
                  </a:lnTo>
                  <a:lnTo>
                    <a:pt x="1131" y="481"/>
                  </a:lnTo>
                  <a:lnTo>
                    <a:pt x="1138" y="476"/>
                  </a:lnTo>
                  <a:lnTo>
                    <a:pt x="1142" y="471"/>
                  </a:lnTo>
                  <a:lnTo>
                    <a:pt x="1147" y="469"/>
                  </a:lnTo>
                  <a:lnTo>
                    <a:pt x="1152" y="467"/>
                  </a:lnTo>
                  <a:lnTo>
                    <a:pt x="1157" y="465"/>
                  </a:lnTo>
                  <a:lnTo>
                    <a:pt x="1165" y="462"/>
                  </a:lnTo>
                  <a:lnTo>
                    <a:pt x="1171" y="459"/>
                  </a:lnTo>
                  <a:lnTo>
                    <a:pt x="1172" y="456"/>
                  </a:lnTo>
                  <a:lnTo>
                    <a:pt x="1173" y="455"/>
                  </a:lnTo>
                  <a:lnTo>
                    <a:pt x="1172" y="452"/>
                  </a:lnTo>
                  <a:lnTo>
                    <a:pt x="1167" y="450"/>
                  </a:lnTo>
                  <a:lnTo>
                    <a:pt x="1142" y="450"/>
                  </a:lnTo>
                  <a:close/>
                  <a:moveTo>
                    <a:pt x="1053" y="415"/>
                  </a:moveTo>
                  <a:lnTo>
                    <a:pt x="1044" y="418"/>
                  </a:lnTo>
                  <a:lnTo>
                    <a:pt x="1034" y="422"/>
                  </a:lnTo>
                  <a:lnTo>
                    <a:pt x="1027" y="430"/>
                  </a:lnTo>
                  <a:lnTo>
                    <a:pt x="1026" y="440"/>
                  </a:lnTo>
                  <a:lnTo>
                    <a:pt x="1026" y="489"/>
                  </a:lnTo>
                  <a:lnTo>
                    <a:pt x="1028" y="495"/>
                  </a:lnTo>
                  <a:lnTo>
                    <a:pt x="1033" y="497"/>
                  </a:lnTo>
                  <a:lnTo>
                    <a:pt x="1035" y="497"/>
                  </a:lnTo>
                  <a:lnTo>
                    <a:pt x="1041" y="495"/>
                  </a:lnTo>
                  <a:lnTo>
                    <a:pt x="1042" y="492"/>
                  </a:lnTo>
                  <a:lnTo>
                    <a:pt x="1042" y="477"/>
                  </a:lnTo>
                  <a:lnTo>
                    <a:pt x="1041" y="470"/>
                  </a:lnTo>
                  <a:lnTo>
                    <a:pt x="1044" y="451"/>
                  </a:lnTo>
                  <a:lnTo>
                    <a:pt x="1046" y="445"/>
                  </a:lnTo>
                  <a:lnTo>
                    <a:pt x="1056" y="436"/>
                  </a:lnTo>
                  <a:lnTo>
                    <a:pt x="1059" y="432"/>
                  </a:lnTo>
                  <a:lnTo>
                    <a:pt x="1067" y="429"/>
                  </a:lnTo>
                  <a:lnTo>
                    <a:pt x="1072" y="429"/>
                  </a:lnTo>
                  <a:lnTo>
                    <a:pt x="1076" y="430"/>
                  </a:lnTo>
                  <a:lnTo>
                    <a:pt x="1082" y="436"/>
                  </a:lnTo>
                  <a:lnTo>
                    <a:pt x="1085" y="440"/>
                  </a:lnTo>
                  <a:lnTo>
                    <a:pt x="1086" y="445"/>
                  </a:lnTo>
                  <a:lnTo>
                    <a:pt x="1086" y="460"/>
                  </a:lnTo>
                  <a:lnTo>
                    <a:pt x="1087" y="470"/>
                  </a:lnTo>
                  <a:lnTo>
                    <a:pt x="1091" y="473"/>
                  </a:lnTo>
                  <a:lnTo>
                    <a:pt x="1094" y="473"/>
                  </a:lnTo>
                  <a:lnTo>
                    <a:pt x="1097" y="470"/>
                  </a:lnTo>
                  <a:lnTo>
                    <a:pt x="1101" y="469"/>
                  </a:lnTo>
                  <a:lnTo>
                    <a:pt x="1104" y="466"/>
                  </a:lnTo>
                  <a:lnTo>
                    <a:pt x="1105" y="463"/>
                  </a:lnTo>
                  <a:lnTo>
                    <a:pt x="1106" y="459"/>
                  </a:lnTo>
                  <a:lnTo>
                    <a:pt x="1105" y="456"/>
                  </a:lnTo>
                  <a:lnTo>
                    <a:pt x="1104" y="450"/>
                  </a:lnTo>
                  <a:lnTo>
                    <a:pt x="1104" y="441"/>
                  </a:lnTo>
                  <a:lnTo>
                    <a:pt x="1105" y="434"/>
                  </a:lnTo>
                  <a:lnTo>
                    <a:pt x="1108" y="430"/>
                  </a:lnTo>
                  <a:lnTo>
                    <a:pt x="1108" y="436"/>
                  </a:lnTo>
                  <a:lnTo>
                    <a:pt x="1111" y="440"/>
                  </a:lnTo>
                  <a:lnTo>
                    <a:pt x="1112" y="443"/>
                  </a:lnTo>
                  <a:lnTo>
                    <a:pt x="1116" y="444"/>
                  </a:lnTo>
                  <a:lnTo>
                    <a:pt x="1119" y="445"/>
                  </a:lnTo>
                  <a:lnTo>
                    <a:pt x="1121" y="445"/>
                  </a:lnTo>
                  <a:lnTo>
                    <a:pt x="1123" y="443"/>
                  </a:lnTo>
                  <a:lnTo>
                    <a:pt x="1121" y="437"/>
                  </a:lnTo>
                  <a:lnTo>
                    <a:pt x="1117" y="429"/>
                  </a:lnTo>
                  <a:lnTo>
                    <a:pt x="1113" y="423"/>
                  </a:lnTo>
                  <a:lnTo>
                    <a:pt x="1109" y="421"/>
                  </a:lnTo>
                  <a:lnTo>
                    <a:pt x="1100" y="419"/>
                  </a:lnTo>
                  <a:lnTo>
                    <a:pt x="1089" y="419"/>
                  </a:lnTo>
                  <a:lnTo>
                    <a:pt x="1083" y="421"/>
                  </a:lnTo>
                  <a:lnTo>
                    <a:pt x="1079" y="421"/>
                  </a:lnTo>
                  <a:lnTo>
                    <a:pt x="1069" y="418"/>
                  </a:lnTo>
                  <a:lnTo>
                    <a:pt x="1061" y="415"/>
                  </a:lnTo>
                  <a:lnTo>
                    <a:pt x="1053" y="415"/>
                  </a:lnTo>
                  <a:close/>
                  <a:moveTo>
                    <a:pt x="1030" y="367"/>
                  </a:moveTo>
                  <a:lnTo>
                    <a:pt x="1024" y="370"/>
                  </a:lnTo>
                  <a:lnTo>
                    <a:pt x="1000" y="386"/>
                  </a:lnTo>
                  <a:lnTo>
                    <a:pt x="989" y="389"/>
                  </a:lnTo>
                  <a:lnTo>
                    <a:pt x="983" y="392"/>
                  </a:lnTo>
                  <a:lnTo>
                    <a:pt x="982" y="393"/>
                  </a:lnTo>
                  <a:lnTo>
                    <a:pt x="981" y="396"/>
                  </a:lnTo>
                  <a:lnTo>
                    <a:pt x="981" y="403"/>
                  </a:lnTo>
                  <a:lnTo>
                    <a:pt x="986" y="406"/>
                  </a:lnTo>
                  <a:lnTo>
                    <a:pt x="996" y="406"/>
                  </a:lnTo>
                  <a:lnTo>
                    <a:pt x="1009" y="399"/>
                  </a:lnTo>
                  <a:lnTo>
                    <a:pt x="1015" y="397"/>
                  </a:lnTo>
                  <a:lnTo>
                    <a:pt x="1019" y="396"/>
                  </a:lnTo>
                  <a:lnTo>
                    <a:pt x="1020" y="396"/>
                  </a:lnTo>
                  <a:lnTo>
                    <a:pt x="1022" y="397"/>
                  </a:lnTo>
                  <a:lnTo>
                    <a:pt x="1022" y="399"/>
                  </a:lnTo>
                  <a:lnTo>
                    <a:pt x="1024" y="402"/>
                  </a:lnTo>
                  <a:lnTo>
                    <a:pt x="1027" y="403"/>
                  </a:lnTo>
                  <a:lnTo>
                    <a:pt x="1031" y="403"/>
                  </a:lnTo>
                  <a:lnTo>
                    <a:pt x="1050" y="406"/>
                  </a:lnTo>
                  <a:lnTo>
                    <a:pt x="1056" y="406"/>
                  </a:lnTo>
                  <a:lnTo>
                    <a:pt x="1059" y="403"/>
                  </a:lnTo>
                  <a:lnTo>
                    <a:pt x="1061" y="397"/>
                  </a:lnTo>
                  <a:lnTo>
                    <a:pt x="1063" y="396"/>
                  </a:lnTo>
                  <a:lnTo>
                    <a:pt x="1064" y="393"/>
                  </a:lnTo>
                  <a:lnTo>
                    <a:pt x="1064" y="391"/>
                  </a:lnTo>
                  <a:lnTo>
                    <a:pt x="1061" y="388"/>
                  </a:lnTo>
                  <a:lnTo>
                    <a:pt x="1052" y="384"/>
                  </a:lnTo>
                  <a:lnTo>
                    <a:pt x="1042" y="377"/>
                  </a:lnTo>
                  <a:lnTo>
                    <a:pt x="1035" y="370"/>
                  </a:lnTo>
                  <a:lnTo>
                    <a:pt x="1030" y="367"/>
                  </a:lnTo>
                  <a:close/>
                  <a:moveTo>
                    <a:pt x="538" y="358"/>
                  </a:moveTo>
                  <a:lnTo>
                    <a:pt x="536" y="360"/>
                  </a:lnTo>
                  <a:lnTo>
                    <a:pt x="538" y="362"/>
                  </a:lnTo>
                  <a:lnTo>
                    <a:pt x="540" y="367"/>
                  </a:lnTo>
                  <a:lnTo>
                    <a:pt x="543" y="370"/>
                  </a:lnTo>
                  <a:lnTo>
                    <a:pt x="544" y="373"/>
                  </a:lnTo>
                  <a:lnTo>
                    <a:pt x="549" y="377"/>
                  </a:lnTo>
                  <a:lnTo>
                    <a:pt x="557" y="381"/>
                  </a:lnTo>
                  <a:lnTo>
                    <a:pt x="561" y="382"/>
                  </a:lnTo>
                  <a:lnTo>
                    <a:pt x="564" y="384"/>
                  </a:lnTo>
                  <a:lnTo>
                    <a:pt x="565" y="385"/>
                  </a:lnTo>
                  <a:lnTo>
                    <a:pt x="566" y="388"/>
                  </a:lnTo>
                  <a:lnTo>
                    <a:pt x="566" y="391"/>
                  </a:lnTo>
                  <a:lnTo>
                    <a:pt x="568" y="395"/>
                  </a:lnTo>
                  <a:lnTo>
                    <a:pt x="568" y="399"/>
                  </a:lnTo>
                  <a:lnTo>
                    <a:pt x="570" y="402"/>
                  </a:lnTo>
                  <a:lnTo>
                    <a:pt x="573" y="407"/>
                  </a:lnTo>
                  <a:lnTo>
                    <a:pt x="576" y="407"/>
                  </a:lnTo>
                  <a:lnTo>
                    <a:pt x="579" y="404"/>
                  </a:lnTo>
                  <a:lnTo>
                    <a:pt x="580" y="400"/>
                  </a:lnTo>
                  <a:lnTo>
                    <a:pt x="580" y="397"/>
                  </a:lnTo>
                  <a:lnTo>
                    <a:pt x="579" y="393"/>
                  </a:lnTo>
                  <a:lnTo>
                    <a:pt x="576" y="388"/>
                  </a:lnTo>
                  <a:lnTo>
                    <a:pt x="564" y="376"/>
                  </a:lnTo>
                  <a:lnTo>
                    <a:pt x="557" y="370"/>
                  </a:lnTo>
                  <a:lnTo>
                    <a:pt x="553" y="367"/>
                  </a:lnTo>
                  <a:lnTo>
                    <a:pt x="551" y="367"/>
                  </a:lnTo>
                  <a:lnTo>
                    <a:pt x="549" y="365"/>
                  </a:lnTo>
                  <a:lnTo>
                    <a:pt x="546" y="363"/>
                  </a:lnTo>
                  <a:lnTo>
                    <a:pt x="544" y="360"/>
                  </a:lnTo>
                  <a:lnTo>
                    <a:pt x="542" y="359"/>
                  </a:lnTo>
                  <a:lnTo>
                    <a:pt x="540" y="358"/>
                  </a:lnTo>
                  <a:lnTo>
                    <a:pt x="538" y="358"/>
                  </a:lnTo>
                  <a:close/>
                  <a:moveTo>
                    <a:pt x="633" y="0"/>
                  </a:moveTo>
                  <a:lnTo>
                    <a:pt x="646" y="0"/>
                  </a:lnTo>
                  <a:lnTo>
                    <a:pt x="650" y="1"/>
                  </a:lnTo>
                  <a:lnTo>
                    <a:pt x="651" y="3"/>
                  </a:lnTo>
                  <a:lnTo>
                    <a:pt x="652" y="3"/>
                  </a:lnTo>
                  <a:lnTo>
                    <a:pt x="652" y="4"/>
                  </a:lnTo>
                  <a:lnTo>
                    <a:pt x="654" y="6"/>
                  </a:lnTo>
                  <a:lnTo>
                    <a:pt x="655" y="8"/>
                  </a:lnTo>
                  <a:lnTo>
                    <a:pt x="666" y="14"/>
                  </a:lnTo>
                  <a:lnTo>
                    <a:pt x="673" y="18"/>
                  </a:lnTo>
                  <a:lnTo>
                    <a:pt x="684" y="22"/>
                  </a:lnTo>
                  <a:lnTo>
                    <a:pt x="688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3" y="28"/>
                  </a:lnTo>
                  <a:lnTo>
                    <a:pt x="695" y="28"/>
                  </a:lnTo>
                  <a:lnTo>
                    <a:pt x="696" y="29"/>
                  </a:lnTo>
                  <a:lnTo>
                    <a:pt x="703" y="29"/>
                  </a:lnTo>
                  <a:lnTo>
                    <a:pt x="732" y="25"/>
                  </a:lnTo>
                  <a:lnTo>
                    <a:pt x="741" y="25"/>
                  </a:lnTo>
                  <a:lnTo>
                    <a:pt x="750" y="26"/>
                  </a:lnTo>
                  <a:lnTo>
                    <a:pt x="756" y="30"/>
                  </a:lnTo>
                  <a:lnTo>
                    <a:pt x="760" y="38"/>
                  </a:lnTo>
                  <a:lnTo>
                    <a:pt x="763" y="47"/>
                  </a:lnTo>
                  <a:lnTo>
                    <a:pt x="767" y="54"/>
                  </a:lnTo>
                  <a:lnTo>
                    <a:pt x="770" y="54"/>
                  </a:lnTo>
                  <a:lnTo>
                    <a:pt x="770" y="51"/>
                  </a:lnTo>
                  <a:lnTo>
                    <a:pt x="769" y="43"/>
                  </a:lnTo>
                  <a:lnTo>
                    <a:pt x="766" y="34"/>
                  </a:lnTo>
                  <a:lnTo>
                    <a:pt x="763" y="21"/>
                  </a:lnTo>
                  <a:lnTo>
                    <a:pt x="765" y="17"/>
                  </a:lnTo>
                  <a:lnTo>
                    <a:pt x="769" y="15"/>
                  </a:lnTo>
                  <a:lnTo>
                    <a:pt x="776" y="17"/>
                  </a:lnTo>
                  <a:lnTo>
                    <a:pt x="781" y="18"/>
                  </a:lnTo>
                  <a:lnTo>
                    <a:pt x="788" y="19"/>
                  </a:lnTo>
                  <a:lnTo>
                    <a:pt x="796" y="19"/>
                  </a:lnTo>
                  <a:lnTo>
                    <a:pt x="803" y="18"/>
                  </a:lnTo>
                  <a:lnTo>
                    <a:pt x="808" y="18"/>
                  </a:lnTo>
                  <a:lnTo>
                    <a:pt x="811" y="21"/>
                  </a:lnTo>
                  <a:lnTo>
                    <a:pt x="810" y="25"/>
                  </a:lnTo>
                  <a:lnTo>
                    <a:pt x="804" y="36"/>
                  </a:lnTo>
                  <a:lnTo>
                    <a:pt x="807" y="44"/>
                  </a:lnTo>
                  <a:lnTo>
                    <a:pt x="815" y="54"/>
                  </a:lnTo>
                  <a:lnTo>
                    <a:pt x="823" y="59"/>
                  </a:lnTo>
                  <a:lnTo>
                    <a:pt x="832" y="60"/>
                  </a:lnTo>
                  <a:lnTo>
                    <a:pt x="837" y="60"/>
                  </a:lnTo>
                  <a:lnTo>
                    <a:pt x="841" y="62"/>
                  </a:lnTo>
                  <a:lnTo>
                    <a:pt x="844" y="62"/>
                  </a:lnTo>
                  <a:lnTo>
                    <a:pt x="849" y="65"/>
                  </a:lnTo>
                  <a:lnTo>
                    <a:pt x="852" y="67"/>
                  </a:lnTo>
                  <a:lnTo>
                    <a:pt x="852" y="73"/>
                  </a:lnTo>
                  <a:lnTo>
                    <a:pt x="851" y="77"/>
                  </a:lnTo>
                  <a:lnTo>
                    <a:pt x="844" y="84"/>
                  </a:lnTo>
                  <a:lnTo>
                    <a:pt x="836" y="86"/>
                  </a:lnTo>
                  <a:lnTo>
                    <a:pt x="826" y="89"/>
                  </a:lnTo>
                  <a:lnTo>
                    <a:pt x="808" y="89"/>
                  </a:lnTo>
                  <a:lnTo>
                    <a:pt x="804" y="91"/>
                  </a:lnTo>
                  <a:lnTo>
                    <a:pt x="801" y="92"/>
                  </a:lnTo>
                  <a:lnTo>
                    <a:pt x="797" y="93"/>
                  </a:lnTo>
                  <a:lnTo>
                    <a:pt x="795" y="99"/>
                  </a:lnTo>
                  <a:lnTo>
                    <a:pt x="795" y="102"/>
                  </a:lnTo>
                  <a:lnTo>
                    <a:pt x="800" y="106"/>
                  </a:lnTo>
                  <a:lnTo>
                    <a:pt x="808" y="107"/>
                  </a:lnTo>
                  <a:lnTo>
                    <a:pt x="818" y="106"/>
                  </a:lnTo>
                  <a:lnTo>
                    <a:pt x="837" y="106"/>
                  </a:lnTo>
                  <a:lnTo>
                    <a:pt x="849" y="107"/>
                  </a:lnTo>
                  <a:lnTo>
                    <a:pt x="877" y="107"/>
                  </a:lnTo>
                  <a:lnTo>
                    <a:pt x="885" y="106"/>
                  </a:lnTo>
                  <a:lnTo>
                    <a:pt x="890" y="100"/>
                  </a:lnTo>
                  <a:lnTo>
                    <a:pt x="892" y="93"/>
                  </a:lnTo>
                  <a:lnTo>
                    <a:pt x="889" y="86"/>
                  </a:lnTo>
                  <a:lnTo>
                    <a:pt x="882" y="82"/>
                  </a:lnTo>
                  <a:lnTo>
                    <a:pt x="877" y="80"/>
                  </a:lnTo>
                  <a:lnTo>
                    <a:pt x="877" y="78"/>
                  </a:lnTo>
                  <a:lnTo>
                    <a:pt x="878" y="75"/>
                  </a:lnTo>
                  <a:lnTo>
                    <a:pt x="879" y="74"/>
                  </a:lnTo>
                  <a:lnTo>
                    <a:pt x="905" y="74"/>
                  </a:lnTo>
                  <a:lnTo>
                    <a:pt x="908" y="73"/>
                  </a:lnTo>
                  <a:lnTo>
                    <a:pt x="910" y="73"/>
                  </a:lnTo>
                  <a:lnTo>
                    <a:pt x="910" y="80"/>
                  </a:lnTo>
                  <a:lnTo>
                    <a:pt x="911" y="88"/>
                  </a:lnTo>
                  <a:lnTo>
                    <a:pt x="911" y="102"/>
                  </a:lnTo>
                  <a:lnTo>
                    <a:pt x="912" y="106"/>
                  </a:lnTo>
                  <a:lnTo>
                    <a:pt x="914" y="108"/>
                  </a:lnTo>
                  <a:lnTo>
                    <a:pt x="916" y="111"/>
                  </a:lnTo>
                  <a:lnTo>
                    <a:pt x="922" y="111"/>
                  </a:lnTo>
                  <a:lnTo>
                    <a:pt x="925" y="110"/>
                  </a:lnTo>
                  <a:lnTo>
                    <a:pt x="927" y="107"/>
                  </a:lnTo>
                  <a:lnTo>
                    <a:pt x="929" y="104"/>
                  </a:lnTo>
                  <a:lnTo>
                    <a:pt x="933" y="100"/>
                  </a:lnTo>
                  <a:lnTo>
                    <a:pt x="935" y="99"/>
                  </a:lnTo>
                  <a:lnTo>
                    <a:pt x="940" y="96"/>
                  </a:lnTo>
                  <a:lnTo>
                    <a:pt x="941" y="89"/>
                  </a:lnTo>
                  <a:lnTo>
                    <a:pt x="940" y="80"/>
                  </a:lnTo>
                  <a:lnTo>
                    <a:pt x="937" y="71"/>
                  </a:lnTo>
                  <a:lnTo>
                    <a:pt x="931" y="58"/>
                  </a:lnTo>
                  <a:lnTo>
                    <a:pt x="930" y="47"/>
                  </a:lnTo>
                  <a:lnTo>
                    <a:pt x="931" y="44"/>
                  </a:lnTo>
                  <a:lnTo>
                    <a:pt x="934" y="43"/>
                  </a:lnTo>
                  <a:lnTo>
                    <a:pt x="938" y="41"/>
                  </a:lnTo>
                  <a:lnTo>
                    <a:pt x="942" y="43"/>
                  </a:lnTo>
                  <a:lnTo>
                    <a:pt x="946" y="43"/>
                  </a:lnTo>
                  <a:lnTo>
                    <a:pt x="956" y="52"/>
                  </a:lnTo>
                  <a:lnTo>
                    <a:pt x="959" y="56"/>
                  </a:lnTo>
                  <a:lnTo>
                    <a:pt x="961" y="59"/>
                  </a:lnTo>
                  <a:lnTo>
                    <a:pt x="963" y="62"/>
                  </a:lnTo>
                  <a:lnTo>
                    <a:pt x="966" y="63"/>
                  </a:lnTo>
                  <a:lnTo>
                    <a:pt x="966" y="65"/>
                  </a:lnTo>
                  <a:lnTo>
                    <a:pt x="967" y="65"/>
                  </a:lnTo>
                  <a:lnTo>
                    <a:pt x="968" y="67"/>
                  </a:lnTo>
                  <a:lnTo>
                    <a:pt x="971" y="69"/>
                  </a:lnTo>
                  <a:lnTo>
                    <a:pt x="974" y="73"/>
                  </a:lnTo>
                  <a:lnTo>
                    <a:pt x="977" y="75"/>
                  </a:lnTo>
                  <a:lnTo>
                    <a:pt x="982" y="84"/>
                  </a:lnTo>
                  <a:lnTo>
                    <a:pt x="983" y="88"/>
                  </a:lnTo>
                  <a:lnTo>
                    <a:pt x="985" y="91"/>
                  </a:lnTo>
                  <a:lnTo>
                    <a:pt x="987" y="91"/>
                  </a:lnTo>
                  <a:lnTo>
                    <a:pt x="993" y="88"/>
                  </a:lnTo>
                  <a:lnTo>
                    <a:pt x="996" y="85"/>
                  </a:lnTo>
                  <a:lnTo>
                    <a:pt x="1000" y="82"/>
                  </a:lnTo>
                  <a:lnTo>
                    <a:pt x="1002" y="81"/>
                  </a:lnTo>
                  <a:lnTo>
                    <a:pt x="1005" y="81"/>
                  </a:lnTo>
                  <a:lnTo>
                    <a:pt x="1011" y="84"/>
                  </a:lnTo>
                  <a:lnTo>
                    <a:pt x="1015" y="86"/>
                  </a:lnTo>
                  <a:lnTo>
                    <a:pt x="1018" y="92"/>
                  </a:lnTo>
                  <a:lnTo>
                    <a:pt x="1018" y="106"/>
                  </a:lnTo>
                  <a:lnTo>
                    <a:pt x="1016" y="110"/>
                  </a:lnTo>
                  <a:lnTo>
                    <a:pt x="1016" y="111"/>
                  </a:lnTo>
                  <a:lnTo>
                    <a:pt x="1020" y="111"/>
                  </a:lnTo>
                  <a:lnTo>
                    <a:pt x="1023" y="110"/>
                  </a:lnTo>
                  <a:lnTo>
                    <a:pt x="1028" y="104"/>
                  </a:lnTo>
                  <a:lnTo>
                    <a:pt x="1031" y="99"/>
                  </a:lnTo>
                  <a:lnTo>
                    <a:pt x="1034" y="96"/>
                  </a:lnTo>
                  <a:lnTo>
                    <a:pt x="1037" y="95"/>
                  </a:lnTo>
                  <a:lnTo>
                    <a:pt x="1039" y="95"/>
                  </a:lnTo>
                  <a:lnTo>
                    <a:pt x="1044" y="93"/>
                  </a:lnTo>
                  <a:lnTo>
                    <a:pt x="1046" y="92"/>
                  </a:lnTo>
                  <a:lnTo>
                    <a:pt x="1048" y="91"/>
                  </a:lnTo>
                  <a:lnTo>
                    <a:pt x="1049" y="88"/>
                  </a:lnTo>
                  <a:lnTo>
                    <a:pt x="1049" y="84"/>
                  </a:lnTo>
                  <a:lnTo>
                    <a:pt x="1050" y="80"/>
                  </a:lnTo>
                  <a:lnTo>
                    <a:pt x="1050" y="74"/>
                  </a:lnTo>
                  <a:lnTo>
                    <a:pt x="1048" y="74"/>
                  </a:lnTo>
                  <a:lnTo>
                    <a:pt x="1042" y="73"/>
                  </a:lnTo>
                  <a:lnTo>
                    <a:pt x="1033" y="71"/>
                  </a:lnTo>
                  <a:lnTo>
                    <a:pt x="1012" y="71"/>
                  </a:lnTo>
                  <a:lnTo>
                    <a:pt x="1004" y="69"/>
                  </a:lnTo>
                  <a:lnTo>
                    <a:pt x="994" y="62"/>
                  </a:lnTo>
                  <a:lnTo>
                    <a:pt x="989" y="55"/>
                  </a:lnTo>
                  <a:lnTo>
                    <a:pt x="987" y="49"/>
                  </a:lnTo>
                  <a:lnTo>
                    <a:pt x="987" y="43"/>
                  </a:lnTo>
                  <a:lnTo>
                    <a:pt x="985" y="37"/>
                  </a:lnTo>
                  <a:lnTo>
                    <a:pt x="985" y="32"/>
                  </a:lnTo>
                  <a:lnTo>
                    <a:pt x="989" y="28"/>
                  </a:lnTo>
                  <a:lnTo>
                    <a:pt x="997" y="23"/>
                  </a:lnTo>
                  <a:lnTo>
                    <a:pt x="1016" y="15"/>
                  </a:lnTo>
                  <a:lnTo>
                    <a:pt x="1024" y="12"/>
                  </a:lnTo>
                  <a:lnTo>
                    <a:pt x="1031" y="12"/>
                  </a:lnTo>
                  <a:lnTo>
                    <a:pt x="1037" y="15"/>
                  </a:lnTo>
                  <a:lnTo>
                    <a:pt x="1041" y="22"/>
                  </a:lnTo>
                  <a:lnTo>
                    <a:pt x="1041" y="32"/>
                  </a:lnTo>
                  <a:lnTo>
                    <a:pt x="1039" y="38"/>
                  </a:lnTo>
                  <a:lnTo>
                    <a:pt x="1038" y="43"/>
                  </a:lnTo>
                  <a:lnTo>
                    <a:pt x="1038" y="47"/>
                  </a:lnTo>
                  <a:lnTo>
                    <a:pt x="1042" y="47"/>
                  </a:lnTo>
                  <a:lnTo>
                    <a:pt x="1045" y="45"/>
                  </a:lnTo>
                  <a:lnTo>
                    <a:pt x="1050" y="44"/>
                  </a:lnTo>
                  <a:lnTo>
                    <a:pt x="1054" y="43"/>
                  </a:lnTo>
                  <a:lnTo>
                    <a:pt x="1057" y="40"/>
                  </a:lnTo>
                  <a:lnTo>
                    <a:pt x="1059" y="37"/>
                  </a:lnTo>
                  <a:lnTo>
                    <a:pt x="1057" y="34"/>
                  </a:lnTo>
                  <a:lnTo>
                    <a:pt x="1057" y="32"/>
                  </a:lnTo>
                  <a:lnTo>
                    <a:pt x="1056" y="29"/>
                  </a:lnTo>
                  <a:lnTo>
                    <a:pt x="1056" y="25"/>
                  </a:lnTo>
                  <a:lnTo>
                    <a:pt x="1057" y="23"/>
                  </a:lnTo>
                  <a:lnTo>
                    <a:pt x="1065" y="22"/>
                  </a:lnTo>
                  <a:lnTo>
                    <a:pt x="1085" y="19"/>
                  </a:lnTo>
                  <a:lnTo>
                    <a:pt x="1098" y="19"/>
                  </a:lnTo>
                  <a:lnTo>
                    <a:pt x="1109" y="18"/>
                  </a:lnTo>
                  <a:lnTo>
                    <a:pt x="1134" y="15"/>
                  </a:lnTo>
                  <a:lnTo>
                    <a:pt x="1142" y="15"/>
                  </a:lnTo>
                  <a:lnTo>
                    <a:pt x="1152" y="18"/>
                  </a:lnTo>
                  <a:lnTo>
                    <a:pt x="1162" y="23"/>
                  </a:lnTo>
                  <a:lnTo>
                    <a:pt x="1173" y="30"/>
                  </a:lnTo>
                  <a:lnTo>
                    <a:pt x="1183" y="36"/>
                  </a:lnTo>
                  <a:lnTo>
                    <a:pt x="1195" y="41"/>
                  </a:lnTo>
                  <a:lnTo>
                    <a:pt x="1208" y="45"/>
                  </a:lnTo>
                  <a:lnTo>
                    <a:pt x="1216" y="49"/>
                  </a:lnTo>
                  <a:lnTo>
                    <a:pt x="1223" y="52"/>
                  </a:lnTo>
                  <a:lnTo>
                    <a:pt x="1232" y="55"/>
                  </a:lnTo>
                  <a:lnTo>
                    <a:pt x="1244" y="58"/>
                  </a:lnTo>
                  <a:lnTo>
                    <a:pt x="1257" y="59"/>
                  </a:lnTo>
                  <a:lnTo>
                    <a:pt x="1266" y="62"/>
                  </a:lnTo>
                  <a:lnTo>
                    <a:pt x="1272" y="62"/>
                  </a:lnTo>
                  <a:lnTo>
                    <a:pt x="1275" y="66"/>
                  </a:lnTo>
                  <a:lnTo>
                    <a:pt x="1276" y="73"/>
                  </a:lnTo>
                  <a:lnTo>
                    <a:pt x="1277" y="82"/>
                  </a:lnTo>
                  <a:lnTo>
                    <a:pt x="1280" y="92"/>
                  </a:lnTo>
                  <a:lnTo>
                    <a:pt x="1281" y="96"/>
                  </a:lnTo>
                  <a:lnTo>
                    <a:pt x="1287" y="99"/>
                  </a:lnTo>
                  <a:lnTo>
                    <a:pt x="1290" y="99"/>
                  </a:lnTo>
                  <a:lnTo>
                    <a:pt x="1294" y="97"/>
                  </a:lnTo>
                  <a:lnTo>
                    <a:pt x="1296" y="97"/>
                  </a:lnTo>
                  <a:lnTo>
                    <a:pt x="1299" y="96"/>
                  </a:lnTo>
                  <a:lnTo>
                    <a:pt x="1301" y="96"/>
                  </a:lnTo>
                  <a:lnTo>
                    <a:pt x="1305" y="97"/>
                  </a:lnTo>
                  <a:lnTo>
                    <a:pt x="1318" y="106"/>
                  </a:lnTo>
                  <a:lnTo>
                    <a:pt x="1324" y="111"/>
                  </a:lnTo>
                  <a:lnTo>
                    <a:pt x="1329" y="114"/>
                  </a:lnTo>
                  <a:lnTo>
                    <a:pt x="1339" y="118"/>
                  </a:lnTo>
                  <a:lnTo>
                    <a:pt x="1350" y="119"/>
                  </a:lnTo>
                  <a:lnTo>
                    <a:pt x="1358" y="122"/>
                  </a:lnTo>
                  <a:lnTo>
                    <a:pt x="1361" y="122"/>
                  </a:lnTo>
                  <a:lnTo>
                    <a:pt x="1361" y="123"/>
                  </a:lnTo>
                  <a:lnTo>
                    <a:pt x="1359" y="125"/>
                  </a:lnTo>
                  <a:lnTo>
                    <a:pt x="1358" y="128"/>
                  </a:lnTo>
                  <a:lnTo>
                    <a:pt x="1355" y="130"/>
                  </a:lnTo>
                  <a:lnTo>
                    <a:pt x="1354" y="133"/>
                  </a:lnTo>
                  <a:lnTo>
                    <a:pt x="1347" y="140"/>
                  </a:lnTo>
                  <a:lnTo>
                    <a:pt x="1343" y="143"/>
                  </a:lnTo>
                  <a:lnTo>
                    <a:pt x="1337" y="145"/>
                  </a:lnTo>
                  <a:lnTo>
                    <a:pt x="1333" y="149"/>
                  </a:lnTo>
                  <a:lnTo>
                    <a:pt x="1327" y="151"/>
                  </a:lnTo>
                  <a:lnTo>
                    <a:pt x="1318" y="147"/>
                  </a:lnTo>
                  <a:lnTo>
                    <a:pt x="1310" y="141"/>
                  </a:lnTo>
                  <a:lnTo>
                    <a:pt x="1303" y="137"/>
                  </a:lnTo>
                  <a:lnTo>
                    <a:pt x="1295" y="134"/>
                  </a:lnTo>
                  <a:lnTo>
                    <a:pt x="1288" y="133"/>
                  </a:lnTo>
                  <a:lnTo>
                    <a:pt x="1283" y="134"/>
                  </a:lnTo>
                  <a:lnTo>
                    <a:pt x="1281" y="136"/>
                  </a:lnTo>
                  <a:lnTo>
                    <a:pt x="1281" y="137"/>
                  </a:lnTo>
                  <a:lnTo>
                    <a:pt x="1283" y="140"/>
                  </a:lnTo>
                  <a:lnTo>
                    <a:pt x="1283" y="143"/>
                  </a:lnTo>
                  <a:lnTo>
                    <a:pt x="1284" y="145"/>
                  </a:lnTo>
                  <a:lnTo>
                    <a:pt x="1290" y="149"/>
                  </a:lnTo>
                  <a:lnTo>
                    <a:pt x="1299" y="155"/>
                  </a:lnTo>
                  <a:lnTo>
                    <a:pt x="1309" y="162"/>
                  </a:lnTo>
                  <a:lnTo>
                    <a:pt x="1314" y="170"/>
                  </a:lnTo>
                  <a:lnTo>
                    <a:pt x="1317" y="178"/>
                  </a:lnTo>
                  <a:lnTo>
                    <a:pt x="1317" y="191"/>
                  </a:lnTo>
                  <a:lnTo>
                    <a:pt x="1316" y="191"/>
                  </a:lnTo>
                  <a:lnTo>
                    <a:pt x="1307" y="186"/>
                  </a:lnTo>
                  <a:lnTo>
                    <a:pt x="1305" y="184"/>
                  </a:lnTo>
                  <a:lnTo>
                    <a:pt x="1302" y="182"/>
                  </a:lnTo>
                  <a:lnTo>
                    <a:pt x="1298" y="181"/>
                  </a:lnTo>
                  <a:lnTo>
                    <a:pt x="1291" y="181"/>
                  </a:lnTo>
                  <a:lnTo>
                    <a:pt x="1287" y="185"/>
                  </a:lnTo>
                  <a:lnTo>
                    <a:pt x="1287" y="186"/>
                  </a:lnTo>
                  <a:lnTo>
                    <a:pt x="1286" y="189"/>
                  </a:lnTo>
                  <a:lnTo>
                    <a:pt x="1286" y="191"/>
                  </a:lnTo>
                  <a:lnTo>
                    <a:pt x="1281" y="191"/>
                  </a:lnTo>
                  <a:lnTo>
                    <a:pt x="1277" y="189"/>
                  </a:lnTo>
                  <a:lnTo>
                    <a:pt x="1261" y="189"/>
                  </a:lnTo>
                  <a:lnTo>
                    <a:pt x="1261" y="188"/>
                  </a:lnTo>
                  <a:lnTo>
                    <a:pt x="1258" y="185"/>
                  </a:lnTo>
                  <a:lnTo>
                    <a:pt x="1257" y="182"/>
                  </a:lnTo>
                  <a:lnTo>
                    <a:pt x="1253" y="180"/>
                  </a:lnTo>
                  <a:lnTo>
                    <a:pt x="1250" y="177"/>
                  </a:lnTo>
                  <a:lnTo>
                    <a:pt x="1244" y="177"/>
                  </a:lnTo>
                  <a:lnTo>
                    <a:pt x="1242" y="180"/>
                  </a:lnTo>
                  <a:lnTo>
                    <a:pt x="1242" y="181"/>
                  </a:lnTo>
                  <a:lnTo>
                    <a:pt x="1240" y="182"/>
                  </a:lnTo>
                  <a:lnTo>
                    <a:pt x="1239" y="182"/>
                  </a:lnTo>
                  <a:lnTo>
                    <a:pt x="1235" y="178"/>
                  </a:lnTo>
                  <a:lnTo>
                    <a:pt x="1231" y="175"/>
                  </a:lnTo>
                  <a:lnTo>
                    <a:pt x="1228" y="173"/>
                  </a:lnTo>
                  <a:lnTo>
                    <a:pt x="1225" y="171"/>
                  </a:lnTo>
                  <a:lnTo>
                    <a:pt x="1219" y="171"/>
                  </a:lnTo>
                  <a:lnTo>
                    <a:pt x="1217" y="170"/>
                  </a:lnTo>
                  <a:lnTo>
                    <a:pt x="1213" y="167"/>
                  </a:lnTo>
                  <a:lnTo>
                    <a:pt x="1208" y="162"/>
                  </a:lnTo>
                  <a:lnTo>
                    <a:pt x="1203" y="160"/>
                  </a:lnTo>
                  <a:lnTo>
                    <a:pt x="1193" y="160"/>
                  </a:lnTo>
                  <a:lnTo>
                    <a:pt x="1182" y="159"/>
                  </a:lnTo>
                  <a:lnTo>
                    <a:pt x="1169" y="158"/>
                  </a:lnTo>
                  <a:lnTo>
                    <a:pt x="1162" y="159"/>
                  </a:lnTo>
                  <a:lnTo>
                    <a:pt x="1157" y="160"/>
                  </a:lnTo>
                  <a:lnTo>
                    <a:pt x="1145" y="165"/>
                  </a:lnTo>
                  <a:lnTo>
                    <a:pt x="1141" y="163"/>
                  </a:lnTo>
                  <a:lnTo>
                    <a:pt x="1139" y="156"/>
                  </a:lnTo>
                  <a:lnTo>
                    <a:pt x="1139" y="147"/>
                  </a:lnTo>
                  <a:lnTo>
                    <a:pt x="1141" y="140"/>
                  </a:lnTo>
                  <a:lnTo>
                    <a:pt x="1145" y="136"/>
                  </a:lnTo>
                  <a:lnTo>
                    <a:pt x="1153" y="134"/>
                  </a:lnTo>
                  <a:lnTo>
                    <a:pt x="1165" y="136"/>
                  </a:lnTo>
                  <a:lnTo>
                    <a:pt x="1171" y="137"/>
                  </a:lnTo>
                  <a:lnTo>
                    <a:pt x="1177" y="137"/>
                  </a:lnTo>
                  <a:lnTo>
                    <a:pt x="1182" y="133"/>
                  </a:lnTo>
                  <a:lnTo>
                    <a:pt x="1183" y="130"/>
                  </a:lnTo>
                  <a:lnTo>
                    <a:pt x="1187" y="123"/>
                  </a:lnTo>
                  <a:lnTo>
                    <a:pt x="1194" y="118"/>
                  </a:lnTo>
                  <a:lnTo>
                    <a:pt x="1205" y="112"/>
                  </a:lnTo>
                  <a:lnTo>
                    <a:pt x="1209" y="111"/>
                  </a:lnTo>
                  <a:lnTo>
                    <a:pt x="1210" y="108"/>
                  </a:lnTo>
                  <a:lnTo>
                    <a:pt x="1212" y="107"/>
                  </a:lnTo>
                  <a:lnTo>
                    <a:pt x="1209" y="104"/>
                  </a:lnTo>
                  <a:lnTo>
                    <a:pt x="1203" y="102"/>
                  </a:lnTo>
                  <a:lnTo>
                    <a:pt x="1201" y="102"/>
                  </a:lnTo>
                  <a:lnTo>
                    <a:pt x="1199" y="100"/>
                  </a:lnTo>
                  <a:lnTo>
                    <a:pt x="1197" y="99"/>
                  </a:lnTo>
                  <a:lnTo>
                    <a:pt x="1195" y="97"/>
                  </a:lnTo>
                  <a:lnTo>
                    <a:pt x="1188" y="97"/>
                  </a:lnTo>
                  <a:lnTo>
                    <a:pt x="1187" y="100"/>
                  </a:lnTo>
                  <a:lnTo>
                    <a:pt x="1184" y="104"/>
                  </a:lnTo>
                  <a:lnTo>
                    <a:pt x="1183" y="108"/>
                  </a:lnTo>
                  <a:lnTo>
                    <a:pt x="1177" y="114"/>
                  </a:lnTo>
                  <a:lnTo>
                    <a:pt x="1176" y="117"/>
                  </a:lnTo>
                  <a:lnTo>
                    <a:pt x="1156" y="117"/>
                  </a:lnTo>
                  <a:lnTo>
                    <a:pt x="1152" y="115"/>
                  </a:lnTo>
                  <a:lnTo>
                    <a:pt x="1150" y="115"/>
                  </a:lnTo>
                  <a:lnTo>
                    <a:pt x="1149" y="114"/>
                  </a:lnTo>
                  <a:lnTo>
                    <a:pt x="1154" y="108"/>
                  </a:lnTo>
                  <a:lnTo>
                    <a:pt x="1157" y="107"/>
                  </a:lnTo>
                  <a:lnTo>
                    <a:pt x="1161" y="103"/>
                  </a:lnTo>
                  <a:lnTo>
                    <a:pt x="1164" y="96"/>
                  </a:lnTo>
                  <a:lnTo>
                    <a:pt x="1165" y="89"/>
                  </a:lnTo>
                  <a:lnTo>
                    <a:pt x="1164" y="85"/>
                  </a:lnTo>
                  <a:lnTo>
                    <a:pt x="1161" y="82"/>
                  </a:lnTo>
                  <a:lnTo>
                    <a:pt x="1158" y="81"/>
                  </a:lnTo>
                  <a:lnTo>
                    <a:pt x="1142" y="81"/>
                  </a:lnTo>
                  <a:lnTo>
                    <a:pt x="1141" y="80"/>
                  </a:lnTo>
                  <a:lnTo>
                    <a:pt x="1141" y="74"/>
                  </a:lnTo>
                  <a:lnTo>
                    <a:pt x="1139" y="73"/>
                  </a:lnTo>
                  <a:lnTo>
                    <a:pt x="1138" y="70"/>
                  </a:lnTo>
                  <a:lnTo>
                    <a:pt x="1135" y="67"/>
                  </a:lnTo>
                  <a:lnTo>
                    <a:pt x="1134" y="67"/>
                  </a:lnTo>
                  <a:lnTo>
                    <a:pt x="1132" y="69"/>
                  </a:lnTo>
                  <a:lnTo>
                    <a:pt x="1132" y="77"/>
                  </a:lnTo>
                  <a:lnTo>
                    <a:pt x="1130" y="80"/>
                  </a:lnTo>
                  <a:lnTo>
                    <a:pt x="1102" y="80"/>
                  </a:lnTo>
                  <a:lnTo>
                    <a:pt x="1100" y="81"/>
                  </a:lnTo>
                  <a:lnTo>
                    <a:pt x="1095" y="84"/>
                  </a:lnTo>
                  <a:lnTo>
                    <a:pt x="1093" y="85"/>
                  </a:lnTo>
                  <a:lnTo>
                    <a:pt x="1091" y="88"/>
                  </a:lnTo>
                  <a:lnTo>
                    <a:pt x="1090" y="89"/>
                  </a:lnTo>
                  <a:lnTo>
                    <a:pt x="1091" y="92"/>
                  </a:lnTo>
                  <a:lnTo>
                    <a:pt x="1093" y="93"/>
                  </a:lnTo>
                  <a:lnTo>
                    <a:pt x="1101" y="97"/>
                  </a:lnTo>
                  <a:lnTo>
                    <a:pt x="1106" y="103"/>
                  </a:lnTo>
                  <a:lnTo>
                    <a:pt x="1108" y="107"/>
                  </a:lnTo>
                  <a:lnTo>
                    <a:pt x="1108" y="112"/>
                  </a:lnTo>
                  <a:lnTo>
                    <a:pt x="1106" y="115"/>
                  </a:lnTo>
                  <a:lnTo>
                    <a:pt x="1104" y="118"/>
                  </a:lnTo>
                  <a:lnTo>
                    <a:pt x="1101" y="119"/>
                  </a:lnTo>
                  <a:lnTo>
                    <a:pt x="1098" y="119"/>
                  </a:lnTo>
                  <a:lnTo>
                    <a:pt x="1093" y="122"/>
                  </a:lnTo>
                  <a:lnTo>
                    <a:pt x="1091" y="122"/>
                  </a:lnTo>
                  <a:lnTo>
                    <a:pt x="1089" y="123"/>
                  </a:lnTo>
                  <a:lnTo>
                    <a:pt x="1086" y="123"/>
                  </a:lnTo>
                  <a:lnTo>
                    <a:pt x="1078" y="128"/>
                  </a:lnTo>
                  <a:lnTo>
                    <a:pt x="1076" y="129"/>
                  </a:lnTo>
                  <a:lnTo>
                    <a:pt x="1072" y="129"/>
                  </a:lnTo>
                  <a:lnTo>
                    <a:pt x="1067" y="126"/>
                  </a:lnTo>
                  <a:lnTo>
                    <a:pt x="1059" y="125"/>
                  </a:lnTo>
                  <a:lnTo>
                    <a:pt x="1045" y="125"/>
                  </a:lnTo>
                  <a:lnTo>
                    <a:pt x="1039" y="128"/>
                  </a:lnTo>
                  <a:lnTo>
                    <a:pt x="1038" y="129"/>
                  </a:lnTo>
                  <a:lnTo>
                    <a:pt x="1039" y="132"/>
                  </a:lnTo>
                  <a:lnTo>
                    <a:pt x="1042" y="134"/>
                  </a:lnTo>
                  <a:lnTo>
                    <a:pt x="1052" y="134"/>
                  </a:lnTo>
                  <a:lnTo>
                    <a:pt x="1052" y="136"/>
                  </a:lnTo>
                  <a:lnTo>
                    <a:pt x="1053" y="136"/>
                  </a:lnTo>
                  <a:lnTo>
                    <a:pt x="1054" y="137"/>
                  </a:lnTo>
                  <a:lnTo>
                    <a:pt x="1057" y="137"/>
                  </a:lnTo>
                  <a:lnTo>
                    <a:pt x="1059" y="138"/>
                  </a:lnTo>
                  <a:lnTo>
                    <a:pt x="1067" y="136"/>
                  </a:lnTo>
                  <a:lnTo>
                    <a:pt x="1068" y="134"/>
                  </a:lnTo>
                  <a:lnTo>
                    <a:pt x="1072" y="134"/>
                  </a:lnTo>
                  <a:lnTo>
                    <a:pt x="1087" y="149"/>
                  </a:lnTo>
                  <a:lnTo>
                    <a:pt x="1098" y="154"/>
                  </a:lnTo>
                  <a:lnTo>
                    <a:pt x="1111" y="159"/>
                  </a:lnTo>
                  <a:lnTo>
                    <a:pt x="1115" y="162"/>
                  </a:lnTo>
                  <a:lnTo>
                    <a:pt x="1116" y="166"/>
                  </a:lnTo>
                  <a:lnTo>
                    <a:pt x="1116" y="169"/>
                  </a:lnTo>
                  <a:lnTo>
                    <a:pt x="1115" y="171"/>
                  </a:lnTo>
                  <a:lnTo>
                    <a:pt x="1112" y="173"/>
                  </a:lnTo>
                  <a:lnTo>
                    <a:pt x="1109" y="175"/>
                  </a:lnTo>
                  <a:lnTo>
                    <a:pt x="1104" y="178"/>
                  </a:lnTo>
                  <a:lnTo>
                    <a:pt x="1097" y="178"/>
                  </a:lnTo>
                  <a:lnTo>
                    <a:pt x="1095" y="175"/>
                  </a:lnTo>
                  <a:lnTo>
                    <a:pt x="1093" y="174"/>
                  </a:lnTo>
                  <a:lnTo>
                    <a:pt x="1091" y="171"/>
                  </a:lnTo>
                  <a:lnTo>
                    <a:pt x="1089" y="163"/>
                  </a:lnTo>
                  <a:lnTo>
                    <a:pt x="1085" y="160"/>
                  </a:lnTo>
                  <a:lnTo>
                    <a:pt x="1079" y="160"/>
                  </a:lnTo>
                  <a:lnTo>
                    <a:pt x="1068" y="163"/>
                  </a:lnTo>
                  <a:lnTo>
                    <a:pt x="1067" y="165"/>
                  </a:lnTo>
                  <a:lnTo>
                    <a:pt x="1065" y="165"/>
                  </a:lnTo>
                  <a:lnTo>
                    <a:pt x="1064" y="166"/>
                  </a:lnTo>
                  <a:lnTo>
                    <a:pt x="1061" y="167"/>
                  </a:lnTo>
                  <a:lnTo>
                    <a:pt x="1057" y="170"/>
                  </a:lnTo>
                  <a:lnTo>
                    <a:pt x="1049" y="173"/>
                  </a:lnTo>
                  <a:lnTo>
                    <a:pt x="1041" y="173"/>
                  </a:lnTo>
                  <a:lnTo>
                    <a:pt x="1038" y="171"/>
                  </a:lnTo>
                  <a:lnTo>
                    <a:pt x="1037" y="170"/>
                  </a:lnTo>
                  <a:lnTo>
                    <a:pt x="1037" y="169"/>
                  </a:lnTo>
                  <a:lnTo>
                    <a:pt x="1042" y="163"/>
                  </a:lnTo>
                  <a:lnTo>
                    <a:pt x="1045" y="158"/>
                  </a:lnTo>
                  <a:lnTo>
                    <a:pt x="1034" y="147"/>
                  </a:lnTo>
                  <a:lnTo>
                    <a:pt x="1031" y="140"/>
                  </a:lnTo>
                  <a:lnTo>
                    <a:pt x="1031" y="137"/>
                  </a:lnTo>
                  <a:lnTo>
                    <a:pt x="1030" y="140"/>
                  </a:lnTo>
                  <a:lnTo>
                    <a:pt x="1027" y="147"/>
                  </a:lnTo>
                  <a:lnTo>
                    <a:pt x="1024" y="163"/>
                  </a:lnTo>
                  <a:lnTo>
                    <a:pt x="1024" y="169"/>
                  </a:lnTo>
                  <a:lnTo>
                    <a:pt x="1023" y="170"/>
                  </a:lnTo>
                  <a:lnTo>
                    <a:pt x="1019" y="167"/>
                  </a:lnTo>
                  <a:lnTo>
                    <a:pt x="1011" y="163"/>
                  </a:lnTo>
                  <a:lnTo>
                    <a:pt x="1000" y="163"/>
                  </a:lnTo>
                  <a:lnTo>
                    <a:pt x="990" y="166"/>
                  </a:lnTo>
                  <a:lnTo>
                    <a:pt x="985" y="169"/>
                  </a:lnTo>
                  <a:lnTo>
                    <a:pt x="972" y="181"/>
                  </a:lnTo>
                  <a:lnTo>
                    <a:pt x="960" y="191"/>
                  </a:lnTo>
                  <a:lnTo>
                    <a:pt x="951" y="197"/>
                  </a:lnTo>
                  <a:lnTo>
                    <a:pt x="945" y="203"/>
                  </a:lnTo>
                  <a:lnTo>
                    <a:pt x="944" y="206"/>
                  </a:lnTo>
                  <a:lnTo>
                    <a:pt x="944" y="214"/>
                  </a:lnTo>
                  <a:lnTo>
                    <a:pt x="945" y="221"/>
                  </a:lnTo>
                  <a:lnTo>
                    <a:pt x="945" y="239"/>
                  </a:lnTo>
                  <a:lnTo>
                    <a:pt x="946" y="241"/>
                  </a:lnTo>
                  <a:lnTo>
                    <a:pt x="951" y="244"/>
                  </a:lnTo>
                  <a:lnTo>
                    <a:pt x="956" y="247"/>
                  </a:lnTo>
                  <a:lnTo>
                    <a:pt x="957" y="249"/>
                  </a:lnTo>
                  <a:lnTo>
                    <a:pt x="957" y="254"/>
                  </a:lnTo>
                  <a:lnTo>
                    <a:pt x="961" y="262"/>
                  </a:lnTo>
                  <a:lnTo>
                    <a:pt x="963" y="263"/>
                  </a:lnTo>
                  <a:lnTo>
                    <a:pt x="966" y="263"/>
                  </a:lnTo>
                  <a:lnTo>
                    <a:pt x="977" y="260"/>
                  </a:lnTo>
                  <a:lnTo>
                    <a:pt x="983" y="260"/>
                  </a:lnTo>
                  <a:lnTo>
                    <a:pt x="993" y="265"/>
                  </a:lnTo>
                  <a:lnTo>
                    <a:pt x="1007" y="273"/>
                  </a:lnTo>
                  <a:lnTo>
                    <a:pt x="1019" y="277"/>
                  </a:lnTo>
                  <a:lnTo>
                    <a:pt x="1049" y="282"/>
                  </a:lnTo>
                  <a:lnTo>
                    <a:pt x="1061" y="282"/>
                  </a:lnTo>
                  <a:lnTo>
                    <a:pt x="1071" y="280"/>
                  </a:lnTo>
                  <a:lnTo>
                    <a:pt x="1075" y="280"/>
                  </a:lnTo>
                  <a:lnTo>
                    <a:pt x="1080" y="281"/>
                  </a:lnTo>
                  <a:lnTo>
                    <a:pt x="1085" y="284"/>
                  </a:lnTo>
                  <a:lnTo>
                    <a:pt x="1087" y="289"/>
                  </a:lnTo>
                  <a:lnTo>
                    <a:pt x="1090" y="297"/>
                  </a:lnTo>
                  <a:lnTo>
                    <a:pt x="1093" y="308"/>
                  </a:lnTo>
                  <a:lnTo>
                    <a:pt x="1095" y="313"/>
                  </a:lnTo>
                  <a:lnTo>
                    <a:pt x="1095" y="323"/>
                  </a:lnTo>
                  <a:lnTo>
                    <a:pt x="1097" y="323"/>
                  </a:lnTo>
                  <a:lnTo>
                    <a:pt x="1100" y="321"/>
                  </a:lnTo>
                  <a:lnTo>
                    <a:pt x="1102" y="315"/>
                  </a:lnTo>
                  <a:lnTo>
                    <a:pt x="1104" y="314"/>
                  </a:lnTo>
                  <a:lnTo>
                    <a:pt x="1105" y="311"/>
                  </a:lnTo>
                  <a:lnTo>
                    <a:pt x="1106" y="310"/>
                  </a:lnTo>
                  <a:lnTo>
                    <a:pt x="1108" y="313"/>
                  </a:lnTo>
                  <a:lnTo>
                    <a:pt x="1109" y="319"/>
                  </a:lnTo>
                  <a:lnTo>
                    <a:pt x="1109" y="328"/>
                  </a:lnTo>
                  <a:lnTo>
                    <a:pt x="1108" y="332"/>
                  </a:lnTo>
                  <a:lnTo>
                    <a:pt x="1106" y="333"/>
                  </a:lnTo>
                  <a:lnTo>
                    <a:pt x="1106" y="339"/>
                  </a:lnTo>
                  <a:lnTo>
                    <a:pt x="1108" y="341"/>
                  </a:lnTo>
                  <a:lnTo>
                    <a:pt x="1111" y="343"/>
                  </a:lnTo>
                  <a:lnTo>
                    <a:pt x="1112" y="344"/>
                  </a:lnTo>
                  <a:lnTo>
                    <a:pt x="1124" y="344"/>
                  </a:lnTo>
                  <a:lnTo>
                    <a:pt x="1127" y="345"/>
                  </a:lnTo>
                  <a:lnTo>
                    <a:pt x="1131" y="344"/>
                  </a:lnTo>
                  <a:lnTo>
                    <a:pt x="1134" y="341"/>
                  </a:lnTo>
                  <a:lnTo>
                    <a:pt x="1136" y="334"/>
                  </a:lnTo>
                  <a:lnTo>
                    <a:pt x="1135" y="325"/>
                  </a:lnTo>
                  <a:lnTo>
                    <a:pt x="1132" y="317"/>
                  </a:lnTo>
                  <a:lnTo>
                    <a:pt x="1131" y="308"/>
                  </a:lnTo>
                  <a:lnTo>
                    <a:pt x="1131" y="304"/>
                  </a:lnTo>
                  <a:lnTo>
                    <a:pt x="1130" y="302"/>
                  </a:lnTo>
                  <a:lnTo>
                    <a:pt x="1127" y="299"/>
                  </a:lnTo>
                  <a:lnTo>
                    <a:pt x="1126" y="296"/>
                  </a:lnTo>
                  <a:lnTo>
                    <a:pt x="1123" y="293"/>
                  </a:lnTo>
                  <a:lnTo>
                    <a:pt x="1121" y="289"/>
                  </a:lnTo>
                  <a:lnTo>
                    <a:pt x="1120" y="286"/>
                  </a:lnTo>
                  <a:lnTo>
                    <a:pt x="1121" y="284"/>
                  </a:lnTo>
                  <a:lnTo>
                    <a:pt x="1123" y="282"/>
                  </a:lnTo>
                  <a:lnTo>
                    <a:pt x="1127" y="282"/>
                  </a:lnTo>
                  <a:lnTo>
                    <a:pt x="1132" y="285"/>
                  </a:lnTo>
                  <a:lnTo>
                    <a:pt x="1135" y="291"/>
                  </a:lnTo>
                  <a:lnTo>
                    <a:pt x="1138" y="292"/>
                  </a:lnTo>
                  <a:lnTo>
                    <a:pt x="1141" y="292"/>
                  </a:lnTo>
                  <a:lnTo>
                    <a:pt x="1143" y="291"/>
                  </a:lnTo>
                  <a:lnTo>
                    <a:pt x="1147" y="288"/>
                  </a:lnTo>
                  <a:lnTo>
                    <a:pt x="1153" y="282"/>
                  </a:lnTo>
                  <a:lnTo>
                    <a:pt x="1157" y="280"/>
                  </a:lnTo>
                  <a:lnTo>
                    <a:pt x="1161" y="267"/>
                  </a:lnTo>
                  <a:lnTo>
                    <a:pt x="1161" y="265"/>
                  </a:lnTo>
                  <a:lnTo>
                    <a:pt x="1160" y="262"/>
                  </a:lnTo>
                  <a:lnTo>
                    <a:pt x="1156" y="258"/>
                  </a:lnTo>
                  <a:lnTo>
                    <a:pt x="1150" y="251"/>
                  </a:lnTo>
                  <a:lnTo>
                    <a:pt x="1143" y="244"/>
                  </a:lnTo>
                  <a:lnTo>
                    <a:pt x="1138" y="240"/>
                  </a:lnTo>
                  <a:lnTo>
                    <a:pt x="1135" y="237"/>
                  </a:lnTo>
                  <a:lnTo>
                    <a:pt x="1132" y="236"/>
                  </a:lnTo>
                  <a:lnTo>
                    <a:pt x="1132" y="234"/>
                  </a:lnTo>
                  <a:lnTo>
                    <a:pt x="1134" y="233"/>
                  </a:lnTo>
                  <a:lnTo>
                    <a:pt x="1135" y="233"/>
                  </a:lnTo>
                  <a:lnTo>
                    <a:pt x="1138" y="232"/>
                  </a:lnTo>
                  <a:lnTo>
                    <a:pt x="1142" y="230"/>
                  </a:lnTo>
                  <a:lnTo>
                    <a:pt x="1145" y="229"/>
                  </a:lnTo>
                  <a:lnTo>
                    <a:pt x="1146" y="228"/>
                  </a:lnTo>
                  <a:lnTo>
                    <a:pt x="1146" y="225"/>
                  </a:lnTo>
                  <a:lnTo>
                    <a:pt x="1145" y="222"/>
                  </a:lnTo>
                  <a:lnTo>
                    <a:pt x="1145" y="210"/>
                  </a:lnTo>
                  <a:lnTo>
                    <a:pt x="1147" y="197"/>
                  </a:lnTo>
                  <a:lnTo>
                    <a:pt x="1149" y="191"/>
                  </a:lnTo>
                  <a:lnTo>
                    <a:pt x="1152" y="188"/>
                  </a:lnTo>
                  <a:lnTo>
                    <a:pt x="1158" y="188"/>
                  </a:lnTo>
                  <a:lnTo>
                    <a:pt x="1168" y="186"/>
                  </a:lnTo>
                  <a:lnTo>
                    <a:pt x="1180" y="185"/>
                  </a:lnTo>
                  <a:lnTo>
                    <a:pt x="1193" y="185"/>
                  </a:lnTo>
                  <a:lnTo>
                    <a:pt x="1203" y="188"/>
                  </a:lnTo>
                  <a:lnTo>
                    <a:pt x="1220" y="199"/>
                  </a:lnTo>
                  <a:lnTo>
                    <a:pt x="1228" y="202"/>
                  </a:lnTo>
                  <a:lnTo>
                    <a:pt x="1236" y="203"/>
                  </a:lnTo>
                  <a:lnTo>
                    <a:pt x="1246" y="204"/>
                  </a:lnTo>
                  <a:lnTo>
                    <a:pt x="1254" y="207"/>
                  </a:lnTo>
                  <a:lnTo>
                    <a:pt x="1258" y="211"/>
                  </a:lnTo>
                  <a:lnTo>
                    <a:pt x="1258" y="215"/>
                  </a:lnTo>
                  <a:lnTo>
                    <a:pt x="1255" y="217"/>
                  </a:lnTo>
                  <a:lnTo>
                    <a:pt x="1251" y="221"/>
                  </a:lnTo>
                  <a:lnTo>
                    <a:pt x="1249" y="222"/>
                  </a:lnTo>
                  <a:lnTo>
                    <a:pt x="1247" y="225"/>
                  </a:lnTo>
                  <a:lnTo>
                    <a:pt x="1246" y="226"/>
                  </a:lnTo>
                  <a:lnTo>
                    <a:pt x="1246" y="229"/>
                  </a:lnTo>
                  <a:lnTo>
                    <a:pt x="1247" y="232"/>
                  </a:lnTo>
                  <a:lnTo>
                    <a:pt x="1253" y="237"/>
                  </a:lnTo>
                  <a:lnTo>
                    <a:pt x="1258" y="240"/>
                  </a:lnTo>
                  <a:lnTo>
                    <a:pt x="1265" y="241"/>
                  </a:lnTo>
                  <a:lnTo>
                    <a:pt x="1270" y="243"/>
                  </a:lnTo>
                  <a:lnTo>
                    <a:pt x="1277" y="244"/>
                  </a:lnTo>
                  <a:lnTo>
                    <a:pt x="1283" y="243"/>
                  </a:lnTo>
                  <a:lnTo>
                    <a:pt x="1290" y="237"/>
                  </a:lnTo>
                  <a:lnTo>
                    <a:pt x="1296" y="228"/>
                  </a:lnTo>
                  <a:lnTo>
                    <a:pt x="1301" y="222"/>
                  </a:lnTo>
                  <a:lnTo>
                    <a:pt x="1303" y="218"/>
                  </a:lnTo>
                  <a:lnTo>
                    <a:pt x="1306" y="215"/>
                  </a:lnTo>
                  <a:lnTo>
                    <a:pt x="1309" y="214"/>
                  </a:lnTo>
                  <a:lnTo>
                    <a:pt x="1310" y="212"/>
                  </a:lnTo>
                  <a:lnTo>
                    <a:pt x="1313" y="212"/>
                  </a:lnTo>
                  <a:lnTo>
                    <a:pt x="1318" y="218"/>
                  </a:lnTo>
                  <a:lnTo>
                    <a:pt x="1324" y="226"/>
                  </a:lnTo>
                  <a:lnTo>
                    <a:pt x="1331" y="236"/>
                  </a:lnTo>
                  <a:lnTo>
                    <a:pt x="1337" y="244"/>
                  </a:lnTo>
                  <a:lnTo>
                    <a:pt x="1343" y="251"/>
                  </a:lnTo>
                  <a:lnTo>
                    <a:pt x="1347" y="258"/>
                  </a:lnTo>
                  <a:lnTo>
                    <a:pt x="1350" y="266"/>
                  </a:lnTo>
                  <a:lnTo>
                    <a:pt x="1353" y="276"/>
                  </a:lnTo>
                  <a:lnTo>
                    <a:pt x="1354" y="282"/>
                  </a:lnTo>
                  <a:lnTo>
                    <a:pt x="1357" y="285"/>
                  </a:lnTo>
                  <a:lnTo>
                    <a:pt x="1362" y="286"/>
                  </a:lnTo>
                  <a:lnTo>
                    <a:pt x="1376" y="284"/>
                  </a:lnTo>
                  <a:lnTo>
                    <a:pt x="1380" y="284"/>
                  </a:lnTo>
                  <a:lnTo>
                    <a:pt x="1385" y="286"/>
                  </a:lnTo>
                  <a:lnTo>
                    <a:pt x="1392" y="292"/>
                  </a:lnTo>
                  <a:lnTo>
                    <a:pt x="1399" y="299"/>
                  </a:lnTo>
                  <a:lnTo>
                    <a:pt x="1403" y="306"/>
                  </a:lnTo>
                  <a:lnTo>
                    <a:pt x="1404" y="310"/>
                  </a:lnTo>
                  <a:lnTo>
                    <a:pt x="1407" y="314"/>
                  </a:lnTo>
                  <a:lnTo>
                    <a:pt x="1411" y="315"/>
                  </a:lnTo>
                  <a:lnTo>
                    <a:pt x="1417" y="318"/>
                  </a:lnTo>
                  <a:lnTo>
                    <a:pt x="1424" y="319"/>
                  </a:lnTo>
                  <a:lnTo>
                    <a:pt x="1429" y="323"/>
                  </a:lnTo>
                  <a:lnTo>
                    <a:pt x="1429" y="328"/>
                  </a:lnTo>
                  <a:lnTo>
                    <a:pt x="1426" y="334"/>
                  </a:lnTo>
                  <a:lnTo>
                    <a:pt x="1422" y="340"/>
                  </a:lnTo>
                  <a:lnTo>
                    <a:pt x="1420" y="345"/>
                  </a:lnTo>
                  <a:lnTo>
                    <a:pt x="1418" y="350"/>
                  </a:lnTo>
                  <a:lnTo>
                    <a:pt x="1415" y="355"/>
                  </a:lnTo>
                  <a:lnTo>
                    <a:pt x="1413" y="359"/>
                  </a:lnTo>
                  <a:lnTo>
                    <a:pt x="1409" y="367"/>
                  </a:lnTo>
                  <a:lnTo>
                    <a:pt x="1409" y="369"/>
                  </a:lnTo>
                  <a:lnTo>
                    <a:pt x="1410" y="367"/>
                  </a:lnTo>
                  <a:lnTo>
                    <a:pt x="1414" y="367"/>
                  </a:lnTo>
                  <a:lnTo>
                    <a:pt x="1415" y="369"/>
                  </a:lnTo>
                  <a:lnTo>
                    <a:pt x="1421" y="371"/>
                  </a:lnTo>
                  <a:lnTo>
                    <a:pt x="1422" y="373"/>
                  </a:lnTo>
                  <a:lnTo>
                    <a:pt x="1428" y="376"/>
                  </a:lnTo>
                  <a:lnTo>
                    <a:pt x="1436" y="373"/>
                  </a:lnTo>
                  <a:lnTo>
                    <a:pt x="1444" y="376"/>
                  </a:lnTo>
                  <a:lnTo>
                    <a:pt x="1447" y="378"/>
                  </a:lnTo>
                  <a:lnTo>
                    <a:pt x="1448" y="382"/>
                  </a:lnTo>
                  <a:lnTo>
                    <a:pt x="1454" y="392"/>
                  </a:lnTo>
                  <a:lnTo>
                    <a:pt x="1461" y="406"/>
                  </a:lnTo>
                  <a:lnTo>
                    <a:pt x="1461" y="411"/>
                  </a:lnTo>
                  <a:lnTo>
                    <a:pt x="1459" y="414"/>
                  </a:lnTo>
                  <a:lnTo>
                    <a:pt x="1456" y="414"/>
                  </a:lnTo>
                  <a:lnTo>
                    <a:pt x="1455" y="413"/>
                  </a:lnTo>
                  <a:lnTo>
                    <a:pt x="1450" y="410"/>
                  </a:lnTo>
                  <a:lnTo>
                    <a:pt x="1436" y="410"/>
                  </a:lnTo>
                  <a:lnTo>
                    <a:pt x="1435" y="411"/>
                  </a:lnTo>
                  <a:lnTo>
                    <a:pt x="1433" y="414"/>
                  </a:lnTo>
                  <a:lnTo>
                    <a:pt x="1430" y="415"/>
                  </a:lnTo>
                  <a:lnTo>
                    <a:pt x="1429" y="415"/>
                  </a:lnTo>
                  <a:lnTo>
                    <a:pt x="1428" y="414"/>
                  </a:lnTo>
                  <a:lnTo>
                    <a:pt x="1426" y="411"/>
                  </a:lnTo>
                  <a:lnTo>
                    <a:pt x="1424" y="410"/>
                  </a:lnTo>
                  <a:lnTo>
                    <a:pt x="1421" y="407"/>
                  </a:lnTo>
                  <a:lnTo>
                    <a:pt x="1414" y="407"/>
                  </a:lnTo>
                  <a:lnTo>
                    <a:pt x="1402" y="408"/>
                  </a:lnTo>
                  <a:lnTo>
                    <a:pt x="1383" y="408"/>
                  </a:lnTo>
                  <a:lnTo>
                    <a:pt x="1381" y="406"/>
                  </a:lnTo>
                  <a:lnTo>
                    <a:pt x="1381" y="402"/>
                  </a:lnTo>
                  <a:lnTo>
                    <a:pt x="1384" y="399"/>
                  </a:lnTo>
                  <a:lnTo>
                    <a:pt x="1387" y="392"/>
                  </a:lnTo>
                  <a:lnTo>
                    <a:pt x="1389" y="384"/>
                  </a:lnTo>
                  <a:lnTo>
                    <a:pt x="1394" y="374"/>
                  </a:lnTo>
                  <a:lnTo>
                    <a:pt x="1407" y="360"/>
                  </a:lnTo>
                  <a:lnTo>
                    <a:pt x="1407" y="354"/>
                  </a:lnTo>
                  <a:lnTo>
                    <a:pt x="1406" y="351"/>
                  </a:lnTo>
                  <a:lnTo>
                    <a:pt x="1403" y="348"/>
                  </a:lnTo>
                  <a:lnTo>
                    <a:pt x="1400" y="348"/>
                  </a:lnTo>
                  <a:lnTo>
                    <a:pt x="1395" y="351"/>
                  </a:lnTo>
                  <a:lnTo>
                    <a:pt x="1392" y="354"/>
                  </a:lnTo>
                  <a:lnTo>
                    <a:pt x="1389" y="358"/>
                  </a:lnTo>
                  <a:lnTo>
                    <a:pt x="1388" y="360"/>
                  </a:lnTo>
                  <a:lnTo>
                    <a:pt x="1385" y="362"/>
                  </a:lnTo>
                  <a:lnTo>
                    <a:pt x="1373" y="362"/>
                  </a:lnTo>
                  <a:lnTo>
                    <a:pt x="1366" y="360"/>
                  </a:lnTo>
                  <a:lnTo>
                    <a:pt x="1359" y="363"/>
                  </a:lnTo>
                  <a:lnTo>
                    <a:pt x="1355" y="366"/>
                  </a:lnTo>
                  <a:lnTo>
                    <a:pt x="1353" y="369"/>
                  </a:lnTo>
                  <a:lnTo>
                    <a:pt x="1348" y="370"/>
                  </a:lnTo>
                  <a:lnTo>
                    <a:pt x="1344" y="374"/>
                  </a:lnTo>
                  <a:lnTo>
                    <a:pt x="1344" y="376"/>
                  </a:lnTo>
                  <a:lnTo>
                    <a:pt x="1347" y="377"/>
                  </a:lnTo>
                  <a:lnTo>
                    <a:pt x="1348" y="378"/>
                  </a:lnTo>
                  <a:lnTo>
                    <a:pt x="1348" y="380"/>
                  </a:lnTo>
                  <a:lnTo>
                    <a:pt x="1344" y="384"/>
                  </a:lnTo>
                  <a:lnTo>
                    <a:pt x="1339" y="386"/>
                  </a:lnTo>
                  <a:lnTo>
                    <a:pt x="1335" y="388"/>
                  </a:lnTo>
                  <a:lnTo>
                    <a:pt x="1332" y="389"/>
                  </a:lnTo>
                  <a:lnTo>
                    <a:pt x="1329" y="389"/>
                  </a:lnTo>
                  <a:lnTo>
                    <a:pt x="1327" y="386"/>
                  </a:lnTo>
                  <a:lnTo>
                    <a:pt x="1325" y="380"/>
                  </a:lnTo>
                  <a:lnTo>
                    <a:pt x="1325" y="366"/>
                  </a:lnTo>
                  <a:lnTo>
                    <a:pt x="1324" y="365"/>
                  </a:lnTo>
                  <a:lnTo>
                    <a:pt x="1317" y="371"/>
                  </a:lnTo>
                  <a:lnTo>
                    <a:pt x="1316" y="370"/>
                  </a:lnTo>
                  <a:lnTo>
                    <a:pt x="1305" y="365"/>
                  </a:lnTo>
                  <a:lnTo>
                    <a:pt x="1298" y="365"/>
                  </a:lnTo>
                  <a:lnTo>
                    <a:pt x="1294" y="367"/>
                  </a:lnTo>
                  <a:lnTo>
                    <a:pt x="1286" y="371"/>
                  </a:lnTo>
                  <a:lnTo>
                    <a:pt x="1264" y="374"/>
                  </a:lnTo>
                  <a:lnTo>
                    <a:pt x="1255" y="378"/>
                  </a:lnTo>
                  <a:lnTo>
                    <a:pt x="1251" y="386"/>
                  </a:lnTo>
                  <a:lnTo>
                    <a:pt x="1247" y="396"/>
                  </a:lnTo>
                  <a:lnTo>
                    <a:pt x="1246" y="404"/>
                  </a:lnTo>
                  <a:lnTo>
                    <a:pt x="1244" y="407"/>
                  </a:lnTo>
                  <a:lnTo>
                    <a:pt x="1246" y="407"/>
                  </a:lnTo>
                  <a:lnTo>
                    <a:pt x="1247" y="406"/>
                  </a:lnTo>
                  <a:lnTo>
                    <a:pt x="1251" y="403"/>
                  </a:lnTo>
                  <a:lnTo>
                    <a:pt x="1257" y="402"/>
                  </a:lnTo>
                  <a:lnTo>
                    <a:pt x="1264" y="399"/>
                  </a:lnTo>
                  <a:lnTo>
                    <a:pt x="1280" y="393"/>
                  </a:lnTo>
                  <a:lnTo>
                    <a:pt x="1287" y="389"/>
                  </a:lnTo>
                  <a:lnTo>
                    <a:pt x="1295" y="385"/>
                  </a:lnTo>
                  <a:lnTo>
                    <a:pt x="1303" y="384"/>
                  </a:lnTo>
                  <a:lnTo>
                    <a:pt x="1310" y="386"/>
                  </a:lnTo>
                  <a:lnTo>
                    <a:pt x="1316" y="392"/>
                  </a:lnTo>
                  <a:lnTo>
                    <a:pt x="1318" y="396"/>
                  </a:lnTo>
                  <a:lnTo>
                    <a:pt x="1318" y="403"/>
                  </a:lnTo>
                  <a:lnTo>
                    <a:pt x="1317" y="406"/>
                  </a:lnTo>
                  <a:lnTo>
                    <a:pt x="1313" y="410"/>
                  </a:lnTo>
                  <a:lnTo>
                    <a:pt x="1313" y="411"/>
                  </a:lnTo>
                  <a:lnTo>
                    <a:pt x="1314" y="413"/>
                  </a:lnTo>
                  <a:lnTo>
                    <a:pt x="1317" y="418"/>
                  </a:lnTo>
                  <a:lnTo>
                    <a:pt x="1321" y="422"/>
                  </a:lnTo>
                  <a:lnTo>
                    <a:pt x="1324" y="423"/>
                  </a:lnTo>
                  <a:lnTo>
                    <a:pt x="1328" y="419"/>
                  </a:lnTo>
                  <a:lnTo>
                    <a:pt x="1329" y="417"/>
                  </a:lnTo>
                  <a:lnTo>
                    <a:pt x="1333" y="414"/>
                  </a:lnTo>
                  <a:lnTo>
                    <a:pt x="1336" y="413"/>
                  </a:lnTo>
                  <a:lnTo>
                    <a:pt x="1337" y="413"/>
                  </a:lnTo>
                  <a:lnTo>
                    <a:pt x="1339" y="414"/>
                  </a:lnTo>
                  <a:lnTo>
                    <a:pt x="1339" y="419"/>
                  </a:lnTo>
                  <a:lnTo>
                    <a:pt x="1340" y="422"/>
                  </a:lnTo>
                  <a:lnTo>
                    <a:pt x="1340" y="429"/>
                  </a:lnTo>
                  <a:lnTo>
                    <a:pt x="1343" y="432"/>
                  </a:lnTo>
                  <a:lnTo>
                    <a:pt x="1346" y="433"/>
                  </a:lnTo>
                  <a:lnTo>
                    <a:pt x="1348" y="433"/>
                  </a:lnTo>
                  <a:lnTo>
                    <a:pt x="1359" y="422"/>
                  </a:lnTo>
                  <a:lnTo>
                    <a:pt x="1361" y="419"/>
                  </a:lnTo>
                  <a:lnTo>
                    <a:pt x="1363" y="419"/>
                  </a:lnTo>
                  <a:lnTo>
                    <a:pt x="1365" y="421"/>
                  </a:lnTo>
                  <a:lnTo>
                    <a:pt x="1370" y="429"/>
                  </a:lnTo>
                  <a:lnTo>
                    <a:pt x="1374" y="443"/>
                  </a:lnTo>
                  <a:lnTo>
                    <a:pt x="1373" y="447"/>
                  </a:lnTo>
                  <a:lnTo>
                    <a:pt x="1368" y="450"/>
                  </a:lnTo>
                  <a:lnTo>
                    <a:pt x="1361" y="452"/>
                  </a:lnTo>
                  <a:lnTo>
                    <a:pt x="1353" y="454"/>
                  </a:lnTo>
                  <a:lnTo>
                    <a:pt x="1348" y="455"/>
                  </a:lnTo>
                  <a:lnTo>
                    <a:pt x="1343" y="456"/>
                  </a:lnTo>
                  <a:lnTo>
                    <a:pt x="1333" y="459"/>
                  </a:lnTo>
                  <a:lnTo>
                    <a:pt x="1325" y="460"/>
                  </a:lnTo>
                  <a:lnTo>
                    <a:pt x="1320" y="462"/>
                  </a:lnTo>
                  <a:lnTo>
                    <a:pt x="1316" y="465"/>
                  </a:lnTo>
                  <a:lnTo>
                    <a:pt x="1310" y="469"/>
                  </a:lnTo>
                  <a:lnTo>
                    <a:pt x="1305" y="474"/>
                  </a:lnTo>
                  <a:lnTo>
                    <a:pt x="1298" y="476"/>
                  </a:lnTo>
                  <a:lnTo>
                    <a:pt x="1292" y="473"/>
                  </a:lnTo>
                  <a:lnTo>
                    <a:pt x="1290" y="467"/>
                  </a:lnTo>
                  <a:lnTo>
                    <a:pt x="1290" y="459"/>
                  </a:lnTo>
                  <a:lnTo>
                    <a:pt x="1288" y="451"/>
                  </a:lnTo>
                  <a:lnTo>
                    <a:pt x="1288" y="448"/>
                  </a:lnTo>
                  <a:lnTo>
                    <a:pt x="1284" y="448"/>
                  </a:lnTo>
                  <a:lnTo>
                    <a:pt x="1283" y="450"/>
                  </a:lnTo>
                  <a:lnTo>
                    <a:pt x="1280" y="451"/>
                  </a:lnTo>
                  <a:lnTo>
                    <a:pt x="1279" y="452"/>
                  </a:lnTo>
                  <a:lnTo>
                    <a:pt x="1277" y="455"/>
                  </a:lnTo>
                  <a:lnTo>
                    <a:pt x="1275" y="458"/>
                  </a:lnTo>
                  <a:lnTo>
                    <a:pt x="1272" y="459"/>
                  </a:lnTo>
                  <a:lnTo>
                    <a:pt x="1265" y="459"/>
                  </a:lnTo>
                  <a:lnTo>
                    <a:pt x="1262" y="460"/>
                  </a:lnTo>
                  <a:lnTo>
                    <a:pt x="1258" y="460"/>
                  </a:lnTo>
                  <a:lnTo>
                    <a:pt x="1254" y="462"/>
                  </a:lnTo>
                  <a:lnTo>
                    <a:pt x="1249" y="465"/>
                  </a:lnTo>
                  <a:lnTo>
                    <a:pt x="1244" y="467"/>
                  </a:lnTo>
                  <a:lnTo>
                    <a:pt x="1242" y="470"/>
                  </a:lnTo>
                  <a:lnTo>
                    <a:pt x="1239" y="476"/>
                  </a:lnTo>
                  <a:lnTo>
                    <a:pt x="1238" y="480"/>
                  </a:lnTo>
                  <a:lnTo>
                    <a:pt x="1240" y="488"/>
                  </a:lnTo>
                  <a:lnTo>
                    <a:pt x="1249" y="502"/>
                  </a:lnTo>
                  <a:lnTo>
                    <a:pt x="1249" y="507"/>
                  </a:lnTo>
                  <a:lnTo>
                    <a:pt x="1243" y="510"/>
                  </a:lnTo>
                  <a:lnTo>
                    <a:pt x="1232" y="510"/>
                  </a:lnTo>
                  <a:lnTo>
                    <a:pt x="1221" y="508"/>
                  </a:lnTo>
                  <a:lnTo>
                    <a:pt x="1213" y="507"/>
                  </a:lnTo>
                  <a:lnTo>
                    <a:pt x="1205" y="507"/>
                  </a:lnTo>
                  <a:lnTo>
                    <a:pt x="1202" y="508"/>
                  </a:lnTo>
                  <a:lnTo>
                    <a:pt x="1199" y="511"/>
                  </a:lnTo>
                  <a:lnTo>
                    <a:pt x="1198" y="514"/>
                  </a:lnTo>
                  <a:lnTo>
                    <a:pt x="1198" y="517"/>
                  </a:lnTo>
                  <a:lnTo>
                    <a:pt x="1199" y="519"/>
                  </a:lnTo>
                  <a:lnTo>
                    <a:pt x="1199" y="524"/>
                  </a:lnTo>
                  <a:lnTo>
                    <a:pt x="1198" y="526"/>
                  </a:lnTo>
                  <a:lnTo>
                    <a:pt x="1195" y="528"/>
                  </a:lnTo>
                  <a:lnTo>
                    <a:pt x="1190" y="528"/>
                  </a:lnTo>
                  <a:lnTo>
                    <a:pt x="1187" y="529"/>
                  </a:lnTo>
                  <a:lnTo>
                    <a:pt x="1186" y="530"/>
                  </a:lnTo>
                  <a:lnTo>
                    <a:pt x="1184" y="533"/>
                  </a:lnTo>
                  <a:lnTo>
                    <a:pt x="1184" y="536"/>
                  </a:lnTo>
                  <a:lnTo>
                    <a:pt x="1187" y="541"/>
                  </a:lnTo>
                  <a:lnTo>
                    <a:pt x="1187" y="547"/>
                  </a:lnTo>
                  <a:lnTo>
                    <a:pt x="1186" y="550"/>
                  </a:lnTo>
                  <a:lnTo>
                    <a:pt x="1180" y="555"/>
                  </a:lnTo>
                  <a:lnTo>
                    <a:pt x="1177" y="556"/>
                  </a:lnTo>
                  <a:lnTo>
                    <a:pt x="1175" y="556"/>
                  </a:lnTo>
                  <a:lnTo>
                    <a:pt x="1171" y="552"/>
                  </a:lnTo>
                  <a:lnTo>
                    <a:pt x="1168" y="551"/>
                  </a:lnTo>
                  <a:lnTo>
                    <a:pt x="1165" y="551"/>
                  </a:lnTo>
                  <a:lnTo>
                    <a:pt x="1164" y="552"/>
                  </a:lnTo>
                  <a:lnTo>
                    <a:pt x="1164" y="555"/>
                  </a:lnTo>
                  <a:lnTo>
                    <a:pt x="1165" y="565"/>
                  </a:lnTo>
                  <a:lnTo>
                    <a:pt x="1176" y="584"/>
                  </a:lnTo>
                  <a:lnTo>
                    <a:pt x="1177" y="589"/>
                  </a:lnTo>
                  <a:lnTo>
                    <a:pt x="1172" y="593"/>
                  </a:lnTo>
                  <a:lnTo>
                    <a:pt x="1165" y="596"/>
                  </a:lnTo>
                  <a:lnTo>
                    <a:pt x="1157" y="600"/>
                  </a:lnTo>
                  <a:lnTo>
                    <a:pt x="1152" y="604"/>
                  </a:lnTo>
                  <a:lnTo>
                    <a:pt x="1145" y="613"/>
                  </a:lnTo>
                  <a:lnTo>
                    <a:pt x="1135" y="624"/>
                  </a:lnTo>
                  <a:lnTo>
                    <a:pt x="1126" y="636"/>
                  </a:lnTo>
                  <a:lnTo>
                    <a:pt x="1116" y="643"/>
                  </a:lnTo>
                  <a:lnTo>
                    <a:pt x="1108" y="648"/>
                  </a:lnTo>
                  <a:lnTo>
                    <a:pt x="1102" y="656"/>
                  </a:lnTo>
                  <a:lnTo>
                    <a:pt x="1100" y="663"/>
                  </a:lnTo>
                  <a:lnTo>
                    <a:pt x="1101" y="670"/>
                  </a:lnTo>
                  <a:lnTo>
                    <a:pt x="1105" y="678"/>
                  </a:lnTo>
                  <a:lnTo>
                    <a:pt x="1113" y="703"/>
                  </a:lnTo>
                  <a:lnTo>
                    <a:pt x="1116" y="713"/>
                  </a:lnTo>
                  <a:lnTo>
                    <a:pt x="1117" y="719"/>
                  </a:lnTo>
                  <a:lnTo>
                    <a:pt x="1117" y="728"/>
                  </a:lnTo>
                  <a:lnTo>
                    <a:pt x="1115" y="737"/>
                  </a:lnTo>
                  <a:lnTo>
                    <a:pt x="1112" y="743"/>
                  </a:lnTo>
                  <a:lnTo>
                    <a:pt x="1106" y="745"/>
                  </a:lnTo>
                  <a:lnTo>
                    <a:pt x="1101" y="743"/>
                  </a:lnTo>
                  <a:lnTo>
                    <a:pt x="1100" y="740"/>
                  </a:lnTo>
                  <a:lnTo>
                    <a:pt x="1098" y="736"/>
                  </a:lnTo>
                  <a:lnTo>
                    <a:pt x="1098" y="733"/>
                  </a:lnTo>
                  <a:lnTo>
                    <a:pt x="1097" y="729"/>
                  </a:lnTo>
                  <a:lnTo>
                    <a:pt x="1094" y="726"/>
                  </a:lnTo>
                  <a:lnTo>
                    <a:pt x="1091" y="725"/>
                  </a:lnTo>
                  <a:lnTo>
                    <a:pt x="1085" y="719"/>
                  </a:lnTo>
                  <a:lnTo>
                    <a:pt x="1080" y="708"/>
                  </a:lnTo>
                  <a:lnTo>
                    <a:pt x="1076" y="695"/>
                  </a:lnTo>
                  <a:lnTo>
                    <a:pt x="1075" y="682"/>
                  </a:lnTo>
                  <a:lnTo>
                    <a:pt x="1074" y="678"/>
                  </a:lnTo>
                  <a:lnTo>
                    <a:pt x="1074" y="676"/>
                  </a:lnTo>
                  <a:lnTo>
                    <a:pt x="1072" y="674"/>
                  </a:lnTo>
                  <a:lnTo>
                    <a:pt x="1071" y="674"/>
                  </a:lnTo>
                  <a:lnTo>
                    <a:pt x="1068" y="677"/>
                  </a:lnTo>
                  <a:lnTo>
                    <a:pt x="1067" y="680"/>
                  </a:lnTo>
                  <a:lnTo>
                    <a:pt x="1061" y="682"/>
                  </a:lnTo>
                  <a:lnTo>
                    <a:pt x="1056" y="680"/>
                  </a:lnTo>
                  <a:lnTo>
                    <a:pt x="1053" y="676"/>
                  </a:lnTo>
                  <a:lnTo>
                    <a:pt x="1050" y="673"/>
                  </a:lnTo>
                  <a:lnTo>
                    <a:pt x="1048" y="667"/>
                  </a:lnTo>
                  <a:lnTo>
                    <a:pt x="1045" y="666"/>
                  </a:lnTo>
                  <a:lnTo>
                    <a:pt x="1039" y="669"/>
                  </a:lnTo>
                  <a:lnTo>
                    <a:pt x="1031" y="671"/>
                  </a:lnTo>
                  <a:lnTo>
                    <a:pt x="1024" y="674"/>
                  </a:lnTo>
                  <a:lnTo>
                    <a:pt x="1002" y="674"/>
                  </a:lnTo>
                  <a:lnTo>
                    <a:pt x="998" y="676"/>
                  </a:lnTo>
                  <a:lnTo>
                    <a:pt x="997" y="677"/>
                  </a:lnTo>
                  <a:lnTo>
                    <a:pt x="996" y="680"/>
                  </a:lnTo>
                  <a:lnTo>
                    <a:pt x="996" y="682"/>
                  </a:lnTo>
                  <a:lnTo>
                    <a:pt x="994" y="685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89" y="689"/>
                  </a:lnTo>
                  <a:lnTo>
                    <a:pt x="986" y="688"/>
                  </a:lnTo>
                  <a:lnTo>
                    <a:pt x="982" y="687"/>
                  </a:lnTo>
                  <a:lnTo>
                    <a:pt x="974" y="682"/>
                  </a:lnTo>
                  <a:lnTo>
                    <a:pt x="963" y="680"/>
                  </a:lnTo>
                  <a:lnTo>
                    <a:pt x="937" y="680"/>
                  </a:lnTo>
                  <a:lnTo>
                    <a:pt x="931" y="682"/>
                  </a:lnTo>
                  <a:lnTo>
                    <a:pt x="929" y="688"/>
                  </a:lnTo>
                  <a:lnTo>
                    <a:pt x="923" y="693"/>
                  </a:lnTo>
                  <a:lnTo>
                    <a:pt x="916" y="699"/>
                  </a:lnTo>
                  <a:lnTo>
                    <a:pt x="910" y="702"/>
                  </a:lnTo>
                  <a:lnTo>
                    <a:pt x="907" y="703"/>
                  </a:lnTo>
                  <a:lnTo>
                    <a:pt x="904" y="706"/>
                  </a:lnTo>
                  <a:lnTo>
                    <a:pt x="900" y="707"/>
                  </a:lnTo>
                  <a:lnTo>
                    <a:pt x="897" y="710"/>
                  </a:lnTo>
                  <a:lnTo>
                    <a:pt x="894" y="714"/>
                  </a:lnTo>
                  <a:lnTo>
                    <a:pt x="893" y="715"/>
                  </a:lnTo>
                  <a:lnTo>
                    <a:pt x="893" y="718"/>
                  </a:lnTo>
                  <a:lnTo>
                    <a:pt x="899" y="724"/>
                  </a:lnTo>
                  <a:lnTo>
                    <a:pt x="900" y="732"/>
                  </a:lnTo>
                  <a:lnTo>
                    <a:pt x="900" y="741"/>
                  </a:lnTo>
                  <a:lnTo>
                    <a:pt x="897" y="751"/>
                  </a:lnTo>
                  <a:lnTo>
                    <a:pt x="894" y="763"/>
                  </a:lnTo>
                  <a:lnTo>
                    <a:pt x="894" y="778"/>
                  </a:lnTo>
                  <a:lnTo>
                    <a:pt x="896" y="796"/>
                  </a:lnTo>
                  <a:lnTo>
                    <a:pt x="900" y="809"/>
                  </a:lnTo>
                  <a:lnTo>
                    <a:pt x="905" y="818"/>
                  </a:lnTo>
                  <a:lnTo>
                    <a:pt x="914" y="828"/>
                  </a:lnTo>
                  <a:lnTo>
                    <a:pt x="930" y="844"/>
                  </a:lnTo>
                  <a:lnTo>
                    <a:pt x="937" y="848"/>
                  </a:lnTo>
                  <a:lnTo>
                    <a:pt x="944" y="847"/>
                  </a:lnTo>
                  <a:lnTo>
                    <a:pt x="951" y="843"/>
                  </a:lnTo>
                  <a:lnTo>
                    <a:pt x="959" y="837"/>
                  </a:lnTo>
                  <a:lnTo>
                    <a:pt x="966" y="837"/>
                  </a:lnTo>
                  <a:lnTo>
                    <a:pt x="967" y="839"/>
                  </a:lnTo>
                  <a:lnTo>
                    <a:pt x="968" y="839"/>
                  </a:lnTo>
                  <a:lnTo>
                    <a:pt x="970" y="840"/>
                  </a:lnTo>
                  <a:lnTo>
                    <a:pt x="972" y="840"/>
                  </a:lnTo>
                  <a:lnTo>
                    <a:pt x="975" y="839"/>
                  </a:lnTo>
                  <a:lnTo>
                    <a:pt x="977" y="836"/>
                  </a:lnTo>
                  <a:lnTo>
                    <a:pt x="979" y="832"/>
                  </a:lnTo>
                  <a:lnTo>
                    <a:pt x="979" y="822"/>
                  </a:lnTo>
                  <a:lnTo>
                    <a:pt x="978" y="817"/>
                  </a:lnTo>
                  <a:lnTo>
                    <a:pt x="979" y="811"/>
                  </a:lnTo>
                  <a:lnTo>
                    <a:pt x="981" y="807"/>
                  </a:lnTo>
                  <a:lnTo>
                    <a:pt x="985" y="803"/>
                  </a:lnTo>
                  <a:lnTo>
                    <a:pt x="989" y="802"/>
                  </a:lnTo>
                  <a:lnTo>
                    <a:pt x="1004" y="802"/>
                  </a:lnTo>
                  <a:lnTo>
                    <a:pt x="1015" y="799"/>
                  </a:lnTo>
                  <a:lnTo>
                    <a:pt x="1024" y="799"/>
                  </a:lnTo>
                  <a:lnTo>
                    <a:pt x="1028" y="802"/>
                  </a:lnTo>
                  <a:lnTo>
                    <a:pt x="1031" y="818"/>
                  </a:lnTo>
                  <a:lnTo>
                    <a:pt x="1030" y="828"/>
                  </a:lnTo>
                  <a:lnTo>
                    <a:pt x="1024" y="835"/>
                  </a:lnTo>
                  <a:lnTo>
                    <a:pt x="1019" y="843"/>
                  </a:lnTo>
                  <a:lnTo>
                    <a:pt x="1016" y="852"/>
                  </a:lnTo>
                  <a:lnTo>
                    <a:pt x="1018" y="862"/>
                  </a:lnTo>
                  <a:lnTo>
                    <a:pt x="1016" y="872"/>
                  </a:lnTo>
                  <a:lnTo>
                    <a:pt x="1015" y="876"/>
                  </a:lnTo>
                  <a:lnTo>
                    <a:pt x="1012" y="881"/>
                  </a:lnTo>
                  <a:lnTo>
                    <a:pt x="1012" y="883"/>
                  </a:lnTo>
                  <a:lnTo>
                    <a:pt x="1011" y="884"/>
                  </a:lnTo>
                  <a:lnTo>
                    <a:pt x="1011" y="885"/>
                  </a:lnTo>
                  <a:lnTo>
                    <a:pt x="1023" y="885"/>
                  </a:lnTo>
                  <a:lnTo>
                    <a:pt x="1026" y="887"/>
                  </a:lnTo>
                  <a:lnTo>
                    <a:pt x="1027" y="887"/>
                  </a:lnTo>
                  <a:lnTo>
                    <a:pt x="1030" y="889"/>
                  </a:lnTo>
                  <a:lnTo>
                    <a:pt x="1033" y="889"/>
                  </a:lnTo>
                  <a:lnTo>
                    <a:pt x="1041" y="888"/>
                  </a:lnTo>
                  <a:lnTo>
                    <a:pt x="1048" y="883"/>
                  </a:lnTo>
                  <a:lnTo>
                    <a:pt x="1056" y="880"/>
                  </a:lnTo>
                  <a:lnTo>
                    <a:pt x="1061" y="883"/>
                  </a:lnTo>
                  <a:lnTo>
                    <a:pt x="1068" y="887"/>
                  </a:lnTo>
                  <a:lnTo>
                    <a:pt x="1074" y="895"/>
                  </a:lnTo>
                  <a:lnTo>
                    <a:pt x="1078" y="903"/>
                  </a:lnTo>
                  <a:lnTo>
                    <a:pt x="1079" y="910"/>
                  </a:lnTo>
                  <a:lnTo>
                    <a:pt x="1076" y="922"/>
                  </a:lnTo>
                  <a:lnTo>
                    <a:pt x="1074" y="937"/>
                  </a:lnTo>
                  <a:lnTo>
                    <a:pt x="1074" y="954"/>
                  </a:lnTo>
                  <a:lnTo>
                    <a:pt x="1075" y="965"/>
                  </a:lnTo>
                  <a:lnTo>
                    <a:pt x="1079" y="973"/>
                  </a:lnTo>
                  <a:lnTo>
                    <a:pt x="1082" y="977"/>
                  </a:lnTo>
                  <a:lnTo>
                    <a:pt x="1085" y="983"/>
                  </a:lnTo>
                  <a:lnTo>
                    <a:pt x="1090" y="988"/>
                  </a:lnTo>
                  <a:lnTo>
                    <a:pt x="1093" y="989"/>
                  </a:lnTo>
                  <a:lnTo>
                    <a:pt x="1097" y="991"/>
                  </a:lnTo>
                  <a:lnTo>
                    <a:pt x="1101" y="989"/>
                  </a:lnTo>
                  <a:lnTo>
                    <a:pt x="1112" y="984"/>
                  </a:lnTo>
                  <a:lnTo>
                    <a:pt x="1119" y="980"/>
                  </a:lnTo>
                  <a:lnTo>
                    <a:pt x="1124" y="974"/>
                  </a:lnTo>
                  <a:lnTo>
                    <a:pt x="1128" y="974"/>
                  </a:lnTo>
                  <a:lnTo>
                    <a:pt x="1134" y="976"/>
                  </a:lnTo>
                  <a:lnTo>
                    <a:pt x="1139" y="980"/>
                  </a:lnTo>
                  <a:lnTo>
                    <a:pt x="1145" y="985"/>
                  </a:lnTo>
                  <a:lnTo>
                    <a:pt x="1146" y="988"/>
                  </a:lnTo>
                  <a:lnTo>
                    <a:pt x="1146" y="989"/>
                  </a:lnTo>
                  <a:lnTo>
                    <a:pt x="1149" y="992"/>
                  </a:lnTo>
                  <a:lnTo>
                    <a:pt x="1156" y="992"/>
                  </a:lnTo>
                  <a:lnTo>
                    <a:pt x="1160" y="991"/>
                  </a:lnTo>
                  <a:lnTo>
                    <a:pt x="1164" y="988"/>
                  </a:lnTo>
                  <a:lnTo>
                    <a:pt x="1167" y="985"/>
                  </a:lnTo>
                  <a:lnTo>
                    <a:pt x="1172" y="977"/>
                  </a:lnTo>
                  <a:lnTo>
                    <a:pt x="1176" y="972"/>
                  </a:lnTo>
                  <a:lnTo>
                    <a:pt x="1183" y="962"/>
                  </a:lnTo>
                  <a:lnTo>
                    <a:pt x="1191" y="955"/>
                  </a:lnTo>
                  <a:lnTo>
                    <a:pt x="1198" y="951"/>
                  </a:lnTo>
                  <a:lnTo>
                    <a:pt x="1203" y="948"/>
                  </a:lnTo>
                  <a:lnTo>
                    <a:pt x="1210" y="943"/>
                  </a:lnTo>
                  <a:lnTo>
                    <a:pt x="1219" y="937"/>
                  </a:lnTo>
                  <a:lnTo>
                    <a:pt x="1225" y="936"/>
                  </a:lnTo>
                  <a:lnTo>
                    <a:pt x="1228" y="939"/>
                  </a:lnTo>
                  <a:lnTo>
                    <a:pt x="1228" y="943"/>
                  </a:lnTo>
                  <a:lnTo>
                    <a:pt x="1225" y="948"/>
                  </a:lnTo>
                  <a:lnTo>
                    <a:pt x="1223" y="955"/>
                  </a:lnTo>
                  <a:lnTo>
                    <a:pt x="1221" y="959"/>
                  </a:lnTo>
                  <a:lnTo>
                    <a:pt x="1221" y="977"/>
                  </a:lnTo>
                  <a:lnTo>
                    <a:pt x="1223" y="985"/>
                  </a:lnTo>
                  <a:lnTo>
                    <a:pt x="1225" y="989"/>
                  </a:lnTo>
                  <a:lnTo>
                    <a:pt x="1228" y="988"/>
                  </a:lnTo>
                  <a:lnTo>
                    <a:pt x="1228" y="981"/>
                  </a:lnTo>
                  <a:lnTo>
                    <a:pt x="1229" y="972"/>
                  </a:lnTo>
                  <a:lnTo>
                    <a:pt x="1232" y="963"/>
                  </a:lnTo>
                  <a:lnTo>
                    <a:pt x="1239" y="954"/>
                  </a:lnTo>
                  <a:lnTo>
                    <a:pt x="1247" y="948"/>
                  </a:lnTo>
                  <a:lnTo>
                    <a:pt x="1254" y="946"/>
                  </a:lnTo>
                  <a:lnTo>
                    <a:pt x="1257" y="948"/>
                  </a:lnTo>
                  <a:lnTo>
                    <a:pt x="1258" y="951"/>
                  </a:lnTo>
                  <a:lnTo>
                    <a:pt x="1261" y="954"/>
                  </a:lnTo>
                  <a:lnTo>
                    <a:pt x="1262" y="958"/>
                  </a:lnTo>
                  <a:lnTo>
                    <a:pt x="1265" y="963"/>
                  </a:lnTo>
                  <a:lnTo>
                    <a:pt x="1268" y="965"/>
                  </a:lnTo>
                  <a:lnTo>
                    <a:pt x="1269" y="966"/>
                  </a:lnTo>
                  <a:lnTo>
                    <a:pt x="1272" y="965"/>
                  </a:lnTo>
                  <a:lnTo>
                    <a:pt x="1279" y="961"/>
                  </a:lnTo>
                  <a:lnTo>
                    <a:pt x="1286" y="959"/>
                  </a:lnTo>
                  <a:lnTo>
                    <a:pt x="1292" y="961"/>
                  </a:lnTo>
                  <a:lnTo>
                    <a:pt x="1298" y="966"/>
                  </a:lnTo>
                  <a:lnTo>
                    <a:pt x="1299" y="970"/>
                  </a:lnTo>
                  <a:lnTo>
                    <a:pt x="1302" y="974"/>
                  </a:lnTo>
                  <a:lnTo>
                    <a:pt x="1303" y="976"/>
                  </a:lnTo>
                  <a:lnTo>
                    <a:pt x="1303" y="977"/>
                  </a:lnTo>
                  <a:lnTo>
                    <a:pt x="1305" y="974"/>
                  </a:lnTo>
                  <a:lnTo>
                    <a:pt x="1307" y="973"/>
                  </a:lnTo>
                  <a:lnTo>
                    <a:pt x="1309" y="969"/>
                  </a:lnTo>
                  <a:lnTo>
                    <a:pt x="1309" y="966"/>
                  </a:lnTo>
                  <a:lnTo>
                    <a:pt x="1311" y="961"/>
                  </a:lnTo>
                  <a:lnTo>
                    <a:pt x="1318" y="958"/>
                  </a:lnTo>
                  <a:lnTo>
                    <a:pt x="1328" y="956"/>
                  </a:lnTo>
                  <a:lnTo>
                    <a:pt x="1337" y="961"/>
                  </a:lnTo>
                  <a:lnTo>
                    <a:pt x="1342" y="963"/>
                  </a:lnTo>
                  <a:lnTo>
                    <a:pt x="1344" y="966"/>
                  </a:lnTo>
                  <a:lnTo>
                    <a:pt x="1346" y="969"/>
                  </a:lnTo>
                  <a:lnTo>
                    <a:pt x="1346" y="970"/>
                  </a:lnTo>
                  <a:lnTo>
                    <a:pt x="1347" y="970"/>
                  </a:lnTo>
                  <a:lnTo>
                    <a:pt x="1347" y="972"/>
                  </a:lnTo>
                  <a:lnTo>
                    <a:pt x="1351" y="972"/>
                  </a:lnTo>
                  <a:lnTo>
                    <a:pt x="1353" y="969"/>
                  </a:lnTo>
                  <a:lnTo>
                    <a:pt x="1355" y="966"/>
                  </a:lnTo>
                  <a:lnTo>
                    <a:pt x="1358" y="962"/>
                  </a:lnTo>
                  <a:lnTo>
                    <a:pt x="1359" y="958"/>
                  </a:lnTo>
                  <a:lnTo>
                    <a:pt x="1363" y="954"/>
                  </a:lnTo>
                  <a:lnTo>
                    <a:pt x="1365" y="956"/>
                  </a:lnTo>
                  <a:lnTo>
                    <a:pt x="1363" y="965"/>
                  </a:lnTo>
                  <a:lnTo>
                    <a:pt x="1361" y="976"/>
                  </a:lnTo>
                  <a:lnTo>
                    <a:pt x="1354" y="989"/>
                  </a:lnTo>
                  <a:lnTo>
                    <a:pt x="1354" y="993"/>
                  </a:lnTo>
                  <a:lnTo>
                    <a:pt x="1355" y="993"/>
                  </a:lnTo>
                  <a:lnTo>
                    <a:pt x="1357" y="995"/>
                  </a:lnTo>
                  <a:lnTo>
                    <a:pt x="1359" y="993"/>
                  </a:lnTo>
                  <a:lnTo>
                    <a:pt x="1362" y="993"/>
                  </a:lnTo>
                  <a:lnTo>
                    <a:pt x="1363" y="995"/>
                  </a:lnTo>
                  <a:lnTo>
                    <a:pt x="1365" y="998"/>
                  </a:lnTo>
                  <a:lnTo>
                    <a:pt x="1366" y="999"/>
                  </a:lnTo>
                  <a:lnTo>
                    <a:pt x="1372" y="999"/>
                  </a:lnTo>
                  <a:lnTo>
                    <a:pt x="1374" y="998"/>
                  </a:lnTo>
                  <a:lnTo>
                    <a:pt x="1380" y="998"/>
                  </a:lnTo>
                  <a:lnTo>
                    <a:pt x="1383" y="999"/>
                  </a:lnTo>
                  <a:lnTo>
                    <a:pt x="1384" y="1002"/>
                  </a:lnTo>
                  <a:lnTo>
                    <a:pt x="1389" y="1007"/>
                  </a:lnTo>
                  <a:lnTo>
                    <a:pt x="1395" y="1015"/>
                  </a:lnTo>
                  <a:lnTo>
                    <a:pt x="1402" y="1026"/>
                  </a:lnTo>
                  <a:lnTo>
                    <a:pt x="1407" y="1032"/>
                  </a:lnTo>
                  <a:lnTo>
                    <a:pt x="1413" y="1032"/>
                  </a:lnTo>
                  <a:lnTo>
                    <a:pt x="1420" y="1028"/>
                  </a:lnTo>
                  <a:lnTo>
                    <a:pt x="1429" y="1025"/>
                  </a:lnTo>
                  <a:lnTo>
                    <a:pt x="1440" y="1026"/>
                  </a:lnTo>
                  <a:lnTo>
                    <a:pt x="1451" y="1035"/>
                  </a:lnTo>
                  <a:lnTo>
                    <a:pt x="1462" y="1046"/>
                  </a:lnTo>
                  <a:lnTo>
                    <a:pt x="1473" y="1058"/>
                  </a:lnTo>
                  <a:lnTo>
                    <a:pt x="1480" y="1069"/>
                  </a:lnTo>
                  <a:lnTo>
                    <a:pt x="1484" y="1078"/>
                  </a:lnTo>
                  <a:lnTo>
                    <a:pt x="1488" y="1084"/>
                  </a:lnTo>
                  <a:lnTo>
                    <a:pt x="1492" y="1087"/>
                  </a:lnTo>
                  <a:lnTo>
                    <a:pt x="1497" y="1089"/>
                  </a:lnTo>
                  <a:lnTo>
                    <a:pt x="1500" y="1092"/>
                  </a:lnTo>
                  <a:lnTo>
                    <a:pt x="1502" y="1096"/>
                  </a:lnTo>
                  <a:lnTo>
                    <a:pt x="1502" y="1099"/>
                  </a:lnTo>
                  <a:lnTo>
                    <a:pt x="1503" y="1103"/>
                  </a:lnTo>
                  <a:lnTo>
                    <a:pt x="1503" y="1106"/>
                  </a:lnTo>
                  <a:lnTo>
                    <a:pt x="1500" y="1111"/>
                  </a:lnTo>
                  <a:lnTo>
                    <a:pt x="1492" y="1117"/>
                  </a:lnTo>
                  <a:lnTo>
                    <a:pt x="1482" y="1122"/>
                  </a:lnTo>
                  <a:lnTo>
                    <a:pt x="1473" y="1125"/>
                  </a:lnTo>
                  <a:lnTo>
                    <a:pt x="1467" y="1128"/>
                  </a:lnTo>
                  <a:lnTo>
                    <a:pt x="1466" y="1131"/>
                  </a:lnTo>
                  <a:lnTo>
                    <a:pt x="1466" y="1135"/>
                  </a:lnTo>
                  <a:lnTo>
                    <a:pt x="1467" y="1136"/>
                  </a:lnTo>
                  <a:lnTo>
                    <a:pt x="1470" y="1136"/>
                  </a:lnTo>
                  <a:lnTo>
                    <a:pt x="1474" y="1137"/>
                  </a:lnTo>
                  <a:lnTo>
                    <a:pt x="1485" y="1135"/>
                  </a:lnTo>
                  <a:lnTo>
                    <a:pt x="1488" y="1133"/>
                  </a:lnTo>
                  <a:lnTo>
                    <a:pt x="1492" y="1129"/>
                  </a:lnTo>
                  <a:lnTo>
                    <a:pt x="1493" y="1126"/>
                  </a:lnTo>
                  <a:lnTo>
                    <a:pt x="1497" y="1122"/>
                  </a:lnTo>
                  <a:lnTo>
                    <a:pt x="1500" y="1121"/>
                  </a:lnTo>
                  <a:lnTo>
                    <a:pt x="1504" y="1120"/>
                  </a:lnTo>
                  <a:lnTo>
                    <a:pt x="1508" y="1121"/>
                  </a:lnTo>
                  <a:lnTo>
                    <a:pt x="1514" y="1124"/>
                  </a:lnTo>
                  <a:lnTo>
                    <a:pt x="1515" y="1128"/>
                  </a:lnTo>
                  <a:lnTo>
                    <a:pt x="1515" y="1132"/>
                  </a:lnTo>
                  <a:lnTo>
                    <a:pt x="1514" y="1136"/>
                  </a:lnTo>
                  <a:lnTo>
                    <a:pt x="1511" y="1141"/>
                  </a:lnTo>
                  <a:lnTo>
                    <a:pt x="1508" y="1146"/>
                  </a:lnTo>
                  <a:lnTo>
                    <a:pt x="1504" y="1148"/>
                  </a:lnTo>
                  <a:lnTo>
                    <a:pt x="1502" y="1151"/>
                  </a:lnTo>
                  <a:lnTo>
                    <a:pt x="1497" y="1154"/>
                  </a:lnTo>
                  <a:lnTo>
                    <a:pt x="1495" y="1155"/>
                  </a:lnTo>
                  <a:lnTo>
                    <a:pt x="1493" y="1157"/>
                  </a:lnTo>
                  <a:lnTo>
                    <a:pt x="1493" y="1159"/>
                  </a:lnTo>
                  <a:lnTo>
                    <a:pt x="1496" y="1159"/>
                  </a:lnTo>
                  <a:lnTo>
                    <a:pt x="1500" y="1161"/>
                  </a:lnTo>
                  <a:lnTo>
                    <a:pt x="1510" y="1161"/>
                  </a:lnTo>
                  <a:lnTo>
                    <a:pt x="1511" y="1159"/>
                  </a:lnTo>
                  <a:lnTo>
                    <a:pt x="1511" y="1155"/>
                  </a:lnTo>
                  <a:lnTo>
                    <a:pt x="1514" y="1147"/>
                  </a:lnTo>
                  <a:lnTo>
                    <a:pt x="1519" y="1139"/>
                  </a:lnTo>
                  <a:lnTo>
                    <a:pt x="1522" y="1136"/>
                  </a:lnTo>
                  <a:lnTo>
                    <a:pt x="1523" y="1133"/>
                  </a:lnTo>
                  <a:lnTo>
                    <a:pt x="1525" y="1133"/>
                  </a:lnTo>
                  <a:lnTo>
                    <a:pt x="1526" y="1132"/>
                  </a:lnTo>
                  <a:lnTo>
                    <a:pt x="1528" y="1132"/>
                  </a:lnTo>
                  <a:lnTo>
                    <a:pt x="1529" y="1133"/>
                  </a:lnTo>
                  <a:lnTo>
                    <a:pt x="1532" y="1133"/>
                  </a:lnTo>
                  <a:lnTo>
                    <a:pt x="1540" y="1135"/>
                  </a:lnTo>
                  <a:lnTo>
                    <a:pt x="1549" y="1137"/>
                  </a:lnTo>
                  <a:lnTo>
                    <a:pt x="1558" y="1141"/>
                  </a:lnTo>
                  <a:lnTo>
                    <a:pt x="1566" y="1147"/>
                  </a:lnTo>
                  <a:lnTo>
                    <a:pt x="1575" y="1154"/>
                  </a:lnTo>
                  <a:lnTo>
                    <a:pt x="1586" y="1161"/>
                  </a:lnTo>
                  <a:lnTo>
                    <a:pt x="1595" y="1165"/>
                  </a:lnTo>
                  <a:lnTo>
                    <a:pt x="1604" y="1165"/>
                  </a:lnTo>
                  <a:lnTo>
                    <a:pt x="1612" y="1162"/>
                  </a:lnTo>
                  <a:lnTo>
                    <a:pt x="1619" y="1162"/>
                  </a:lnTo>
                  <a:lnTo>
                    <a:pt x="1627" y="1166"/>
                  </a:lnTo>
                  <a:lnTo>
                    <a:pt x="1636" y="1173"/>
                  </a:lnTo>
                  <a:lnTo>
                    <a:pt x="1642" y="1180"/>
                  </a:lnTo>
                  <a:lnTo>
                    <a:pt x="1649" y="1185"/>
                  </a:lnTo>
                  <a:lnTo>
                    <a:pt x="1657" y="1189"/>
                  </a:lnTo>
                  <a:lnTo>
                    <a:pt x="1666" y="1192"/>
                  </a:lnTo>
                  <a:lnTo>
                    <a:pt x="1672" y="1195"/>
                  </a:lnTo>
                  <a:lnTo>
                    <a:pt x="1682" y="1202"/>
                  </a:lnTo>
                  <a:lnTo>
                    <a:pt x="1689" y="1214"/>
                  </a:lnTo>
                  <a:lnTo>
                    <a:pt x="1693" y="1226"/>
                  </a:lnTo>
                  <a:lnTo>
                    <a:pt x="1693" y="1236"/>
                  </a:lnTo>
                  <a:lnTo>
                    <a:pt x="1690" y="1247"/>
                  </a:lnTo>
                  <a:lnTo>
                    <a:pt x="1686" y="1258"/>
                  </a:lnTo>
                  <a:lnTo>
                    <a:pt x="1682" y="1268"/>
                  </a:lnTo>
                  <a:lnTo>
                    <a:pt x="1681" y="1273"/>
                  </a:lnTo>
                  <a:lnTo>
                    <a:pt x="1678" y="1278"/>
                  </a:lnTo>
                  <a:lnTo>
                    <a:pt x="1672" y="1287"/>
                  </a:lnTo>
                  <a:lnTo>
                    <a:pt x="1666" y="1296"/>
                  </a:lnTo>
                  <a:lnTo>
                    <a:pt x="1656" y="1307"/>
                  </a:lnTo>
                  <a:lnTo>
                    <a:pt x="1646" y="1317"/>
                  </a:lnTo>
                  <a:lnTo>
                    <a:pt x="1638" y="1329"/>
                  </a:lnTo>
                  <a:lnTo>
                    <a:pt x="1637" y="1342"/>
                  </a:lnTo>
                  <a:lnTo>
                    <a:pt x="1640" y="1351"/>
                  </a:lnTo>
                  <a:lnTo>
                    <a:pt x="1641" y="1358"/>
                  </a:lnTo>
                  <a:lnTo>
                    <a:pt x="1641" y="1365"/>
                  </a:lnTo>
                  <a:lnTo>
                    <a:pt x="1638" y="1374"/>
                  </a:lnTo>
                  <a:lnTo>
                    <a:pt x="1636" y="1385"/>
                  </a:lnTo>
                  <a:lnTo>
                    <a:pt x="1633" y="1394"/>
                  </a:lnTo>
                  <a:lnTo>
                    <a:pt x="1633" y="1400"/>
                  </a:lnTo>
                  <a:lnTo>
                    <a:pt x="1634" y="1407"/>
                  </a:lnTo>
                  <a:lnTo>
                    <a:pt x="1631" y="1414"/>
                  </a:lnTo>
                  <a:lnTo>
                    <a:pt x="1627" y="1422"/>
                  </a:lnTo>
                  <a:lnTo>
                    <a:pt x="1622" y="1429"/>
                  </a:lnTo>
                  <a:lnTo>
                    <a:pt x="1616" y="1440"/>
                  </a:lnTo>
                  <a:lnTo>
                    <a:pt x="1612" y="1453"/>
                  </a:lnTo>
                  <a:lnTo>
                    <a:pt x="1607" y="1462"/>
                  </a:lnTo>
                  <a:lnTo>
                    <a:pt x="1603" y="1466"/>
                  </a:lnTo>
                  <a:lnTo>
                    <a:pt x="1595" y="1469"/>
                  </a:lnTo>
                  <a:lnTo>
                    <a:pt x="1586" y="1469"/>
                  </a:lnTo>
                  <a:lnTo>
                    <a:pt x="1577" y="1472"/>
                  </a:lnTo>
                  <a:lnTo>
                    <a:pt x="1570" y="1474"/>
                  </a:lnTo>
                  <a:lnTo>
                    <a:pt x="1563" y="1476"/>
                  </a:lnTo>
                  <a:lnTo>
                    <a:pt x="1559" y="1479"/>
                  </a:lnTo>
                  <a:lnTo>
                    <a:pt x="1558" y="1480"/>
                  </a:lnTo>
                  <a:lnTo>
                    <a:pt x="1556" y="1480"/>
                  </a:lnTo>
                  <a:lnTo>
                    <a:pt x="1554" y="1481"/>
                  </a:lnTo>
                  <a:lnTo>
                    <a:pt x="1548" y="1485"/>
                  </a:lnTo>
                  <a:lnTo>
                    <a:pt x="1538" y="1489"/>
                  </a:lnTo>
                  <a:lnTo>
                    <a:pt x="1530" y="1496"/>
                  </a:lnTo>
                  <a:lnTo>
                    <a:pt x="1521" y="1502"/>
                  </a:lnTo>
                  <a:lnTo>
                    <a:pt x="1517" y="1509"/>
                  </a:lnTo>
                  <a:lnTo>
                    <a:pt x="1517" y="1517"/>
                  </a:lnTo>
                  <a:lnTo>
                    <a:pt x="1519" y="1526"/>
                  </a:lnTo>
                  <a:lnTo>
                    <a:pt x="1521" y="1536"/>
                  </a:lnTo>
                  <a:lnTo>
                    <a:pt x="1519" y="1544"/>
                  </a:lnTo>
                  <a:lnTo>
                    <a:pt x="1517" y="1548"/>
                  </a:lnTo>
                  <a:lnTo>
                    <a:pt x="1514" y="1551"/>
                  </a:lnTo>
                  <a:lnTo>
                    <a:pt x="1512" y="1551"/>
                  </a:lnTo>
                  <a:lnTo>
                    <a:pt x="1510" y="1553"/>
                  </a:lnTo>
                  <a:lnTo>
                    <a:pt x="1508" y="1553"/>
                  </a:lnTo>
                  <a:lnTo>
                    <a:pt x="1506" y="1554"/>
                  </a:lnTo>
                  <a:lnTo>
                    <a:pt x="1499" y="1568"/>
                  </a:lnTo>
                  <a:lnTo>
                    <a:pt x="1496" y="1572"/>
                  </a:lnTo>
                  <a:lnTo>
                    <a:pt x="1492" y="1576"/>
                  </a:lnTo>
                  <a:lnTo>
                    <a:pt x="1489" y="1577"/>
                  </a:lnTo>
                  <a:lnTo>
                    <a:pt x="1488" y="1579"/>
                  </a:lnTo>
                  <a:lnTo>
                    <a:pt x="1485" y="1580"/>
                  </a:lnTo>
                  <a:lnTo>
                    <a:pt x="1478" y="1590"/>
                  </a:lnTo>
                  <a:lnTo>
                    <a:pt x="1476" y="1605"/>
                  </a:lnTo>
                  <a:lnTo>
                    <a:pt x="1471" y="1614"/>
                  </a:lnTo>
                  <a:lnTo>
                    <a:pt x="1462" y="1627"/>
                  </a:lnTo>
                  <a:lnTo>
                    <a:pt x="1450" y="1640"/>
                  </a:lnTo>
                  <a:lnTo>
                    <a:pt x="1440" y="1648"/>
                  </a:lnTo>
                  <a:lnTo>
                    <a:pt x="1430" y="1651"/>
                  </a:lnTo>
                  <a:lnTo>
                    <a:pt x="1421" y="1650"/>
                  </a:lnTo>
                  <a:lnTo>
                    <a:pt x="1411" y="1647"/>
                  </a:lnTo>
                  <a:lnTo>
                    <a:pt x="1406" y="1642"/>
                  </a:lnTo>
                  <a:lnTo>
                    <a:pt x="1402" y="1633"/>
                  </a:lnTo>
                  <a:lnTo>
                    <a:pt x="1399" y="1622"/>
                  </a:lnTo>
                  <a:lnTo>
                    <a:pt x="1398" y="1613"/>
                  </a:lnTo>
                  <a:lnTo>
                    <a:pt x="1398" y="1606"/>
                  </a:lnTo>
                  <a:lnTo>
                    <a:pt x="1396" y="1606"/>
                  </a:lnTo>
                  <a:lnTo>
                    <a:pt x="1395" y="1613"/>
                  </a:lnTo>
                  <a:lnTo>
                    <a:pt x="1391" y="1622"/>
                  </a:lnTo>
                  <a:lnTo>
                    <a:pt x="1389" y="1632"/>
                  </a:lnTo>
                  <a:lnTo>
                    <a:pt x="1389" y="1637"/>
                  </a:lnTo>
                  <a:lnTo>
                    <a:pt x="1392" y="1643"/>
                  </a:lnTo>
                  <a:lnTo>
                    <a:pt x="1406" y="1657"/>
                  </a:lnTo>
                  <a:lnTo>
                    <a:pt x="1411" y="1661"/>
                  </a:lnTo>
                  <a:lnTo>
                    <a:pt x="1414" y="1664"/>
                  </a:lnTo>
                  <a:lnTo>
                    <a:pt x="1415" y="1666"/>
                  </a:lnTo>
                  <a:lnTo>
                    <a:pt x="1414" y="1669"/>
                  </a:lnTo>
                  <a:lnTo>
                    <a:pt x="1414" y="1673"/>
                  </a:lnTo>
                  <a:lnTo>
                    <a:pt x="1411" y="1677"/>
                  </a:lnTo>
                  <a:lnTo>
                    <a:pt x="1409" y="1683"/>
                  </a:lnTo>
                  <a:lnTo>
                    <a:pt x="1403" y="1690"/>
                  </a:lnTo>
                  <a:lnTo>
                    <a:pt x="1399" y="1698"/>
                  </a:lnTo>
                  <a:lnTo>
                    <a:pt x="1394" y="1705"/>
                  </a:lnTo>
                  <a:lnTo>
                    <a:pt x="1391" y="1707"/>
                  </a:lnTo>
                  <a:lnTo>
                    <a:pt x="1385" y="1709"/>
                  </a:lnTo>
                  <a:lnTo>
                    <a:pt x="1376" y="1710"/>
                  </a:lnTo>
                  <a:lnTo>
                    <a:pt x="1365" y="1711"/>
                  </a:lnTo>
                  <a:lnTo>
                    <a:pt x="1354" y="1711"/>
                  </a:lnTo>
                  <a:lnTo>
                    <a:pt x="1347" y="1710"/>
                  </a:lnTo>
                  <a:lnTo>
                    <a:pt x="1344" y="1709"/>
                  </a:lnTo>
                  <a:lnTo>
                    <a:pt x="1342" y="1710"/>
                  </a:lnTo>
                  <a:lnTo>
                    <a:pt x="1339" y="1716"/>
                  </a:lnTo>
                  <a:lnTo>
                    <a:pt x="1339" y="1732"/>
                  </a:lnTo>
                  <a:lnTo>
                    <a:pt x="1340" y="1735"/>
                  </a:lnTo>
                  <a:lnTo>
                    <a:pt x="1340" y="1739"/>
                  </a:lnTo>
                  <a:lnTo>
                    <a:pt x="1339" y="1740"/>
                  </a:lnTo>
                  <a:lnTo>
                    <a:pt x="1333" y="1740"/>
                  </a:lnTo>
                  <a:lnTo>
                    <a:pt x="1325" y="1737"/>
                  </a:lnTo>
                  <a:lnTo>
                    <a:pt x="1318" y="1736"/>
                  </a:lnTo>
                  <a:lnTo>
                    <a:pt x="1311" y="1733"/>
                  </a:lnTo>
                  <a:lnTo>
                    <a:pt x="1306" y="1733"/>
                  </a:lnTo>
                  <a:lnTo>
                    <a:pt x="1305" y="1735"/>
                  </a:lnTo>
                  <a:lnTo>
                    <a:pt x="1305" y="1739"/>
                  </a:lnTo>
                  <a:lnTo>
                    <a:pt x="1309" y="1751"/>
                  </a:lnTo>
                  <a:lnTo>
                    <a:pt x="1311" y="1754"/>
                  </a:lnTo>
                  <a:lnTo>
                    <a:pt x="1314" y="1755"/>
                  </a:lnTo>
                  <a:lnTo>
                    <a:pt x="1320" y="1755"/>
                  </a:lnTo>
                  <a:lnTo>
                    <a:pt x="1321" y="1754"/>
                  </a:lnTo>
                  <a:lnTo>
                    <a:pt x="1324" y="1754"/>
                  </a:lnTo>
                  <a:lnTo>
                    <a:pt x="1325" y="1755"/>
                  </a:lnTo>
                  <a:lnTo>
                    <a:pt x="1325" y="1757"/>
                  </a:lnTo>
                  <a:lnTo>
                    <a:pt x="1321" y="1765"/>
                  </a:lnTo>
                  <a:lnTo>
                    <a:pt x="1316" y="1773"/>
                  </a:lnTo>
                  <a:lnTo>
                    <a:pt x="1309" y="1780"/>
                  </a:lnTo>
                  <a:lnTo>
                    <a:pt x="1303" y="1787"/>
                  </a:lnTo>
                  <a:lnTo>
                    <a:pt x="1298" y="1796"/>
                  </a:lnTo>
                  <a:lnTo>
                    <a:pt x="1284" y="1810"/>
                  </a:lnTo>
                  <a:lnTo>
                    <a:pt x="1280" y="1813"/>
                  </a:lnTo>
                  <a:lnTo>
                    <a:pt x="1279" y="1817"/>
                  </a:lnTo>
                  <a:lnTo>
                    <a:pt x="1279" y="1824"/>
                  </a:lnTo>
                  <a:lnTo>
                    <a:pt x="1283" y="1825"/>
                  </a:lnTo>
                  <a:lnTo>
                    <a:pt x="1290" y="1825"/>
                  </a:lnTo>
                  <a:lnTo>
                    <a:pt x="1296" y="1827"/>
                  </a:lnTo>
                  <a:lnTo>
                    <a:pt x="1301" y="1827"/>
                  </a:lnTo>
                  <a:lnTo>
                    <a:pt x="1301" y="1831"/>
                  </a:lnTo>
                  <a:lnTo>
                    <a:pt x="1299" y="1839"/>
                  </a:lnTo>
                  <a:lnTo>
                    <a:pt x="1296" y="1846"/>
                  </a:lnTo>
                  <a:lnTo>
                    <a:pt x="1294" y="1851"/>
                  </a:lnTo>
                  <a:lnTo>
                    <a:pt x="1288" y="1857"/>
                  </a:lnTo>
                  <a:lnTo>
                    <a:pt x="1279" y="1865"/>
                  </a:lnTo>
                  <a:lnTo>
                    <a:pt x="1270" y="1873"/>
                  </a:lnTo>
                  <a:lnTo>
                    <a:pt x="1264" y="1879"/>
                  </a:lnTo>
                  <a:lnTo>
                    <a:pt x="1260" y="1884"/>
                  </a:lnTo>
                  <a:lnTo>
                    <a:pt x="1257" y="1891"/>
                  </a:lnTo>
                  <a:lnTo>
                    <a:pt x="1257" y="1899"/>
                  </a:lnTo>
                  <a:lnTo>
                    <a:pt x="1258" y="1906"/>
                  </a:lnTo>
                  <a:lnTo>
                    <a:pt x="1262" y="1914"/>
                  </a:lnTo>
                  <a:lnTo>
                    <a:pt x="1269" y="1924"/>
                  </a:lnTo>
                  <a:lnTo>
                    <a:pt x="1279" y="1932"/>
                  </a:lnTo>
                  <a:lnTo>
                    <a:pt x="1287" y="1936"/>
                  </a:lnTo>
                  <a:lnTo>
                    <a:pt x="1295" y="1939"/>
                  </a:lnTo>
                  <a:lnTo>
                    <a:pt x="1305" y="1940"/>
                  </a:lnTo>
                  <a:lnTo>
                    <a:pt x="1313" y="1940"/>
                  </a:lnTo>
                  <a:lnTo>
                    <a:pt x="1314" y="1943"/>
                  </a:lnTo>
                  <a:lnTo>
                    <a:pt x="1310" y="1946"/>
                  </a:lnTo>
                  <a:lnTo>
                    <a:pt x="1291" y="1951"/>
                  </a:lnTo>
                  <a:lnTo>
                    <a:pt x="1286" y="1953"/>
                  </a:lnTo>
                  <a:lnTo>
                    <a:pt x="1281" y="1954"/>
                  </a:lnTo>
                  <a:lnTo>
                    <a:pt x="1273" y="1955"/>
                  </a:lnTo>
                  <a:lnTo>
                    <a:pt x="1265" y="1958"/>
                  </a:lnTo>
                  <a:lnTo>
                    <a:pt x="1257" y="1958"/>
                  </a:lnTo>
                  <a:lnTo>
                    <a:pt x="1250" y="1957"/>
                  </a:lnTo>
                  <a:lnTo>
                    <a:pt x="1240" y="1954"/>
                  </a:lnTo>
                  <a:lnTo>
                    <a:pt x="1234" y="1950"/>
                  </a:lnTo>
                  <a:lnTo>
                    <a:pt x="1228" y="1949"/>
                  </a:lnTo>
                  <a:lnTo>
                    <a:pt x="1227" y="1949"/>
                  </a:lnTo>
                  <a:lnTo>
                    <a:pt x="1228" y="1947"/>
                  </a:lnTo>
                  <a:lnTo>
                    <a:pt x="1229" y="1944"/>
                  </a:lnTo>
                  <a:lnTo>
                    <a:pt x="1236" y="1938"/>
                  </a:lnTo>
                  <a:lnTo>
                    <a:pt x="1242" y="1933"/>
                  </a:lnTo>
                  <a:lnTo>
                    <a:pt x="1244" y="1931"/>
                  </a:lnTo>
                  <a:lnTo>
                    <a:pt x="1246" y="1927"/>
                  </a:lnTo>
                  <a:lnTo>
                    <a:pt x="1246" y="1924"/>
                  </a:lnTo>
                  <a:lnTo>
                    <a:pt x="1244" y="1922"/>
                  </a:lnTo>
                  <a:lnTo>
                    <a:pt x="1243" y="1920"/>
                  </a:lnTo>
                  <a:lnTo>
                    <a:pt x="1242" y="1918"/>
                  </a:lnTo>
                  <a:lnTo>
                    <a:pt x="1239" y="1918"/>
                  </a:lnTo>
                  <a:lnTo>
                    <a:pt x="1238" y="1920"/>
                  </a:lnTo>
                  <a:lnTo>
                    <a:pt x="1235" y="1925"/>
                  </a:lnTo>
                  <a:lnTo>
                    <a:pt x="1234" y="1932"/>
                  </a:lnTo>
                  <a:lnTo>
                    <a:pt x="1231" y="1938"/>
                  </a:lnTo>
                  <a:lnTo>
                    <a:pt x="1225" y="1943"/>
                  </a:lnTo>
                  <a:lnTo>
                    <a:pt x="1223" y="1943"/>
                  </a:lnTo>
                  <a:lnTo>
                    <a:pt x="1220" y="1942"/>
                  </a:lnTo>
                  <a:lnTo>
                    <a:pt x="1216" y="1940"/>
                  </a:lnTo>
                  <a:lnTo>
                    <a:pt x="1213" y="1936"/>
                  </a:lnTo>
                  <a:lnTo>
                    <a:pt x="1208" y="1931"/>
                  </a:lnTo>
                  <a:lnTo>
                    <a:pt x="1203" y="1928"/>
                  </a:lnTo>
                  <a:lnTo>
                    <a:pt x="1198" y="1924"/>
                  </a:lnTo>
                  <a:lnTo>
                    <a:pt x="1194" y="1917"/>
                  </a:lnTo>
                  <a:lnTo>
                    <a:pt x="1193" y="1907"/>
                  </a:lnTo>
                  <a:lnTo>
                    <a:pt x="1193" y="1899"/>
                  </a:lnTo>
                  <a:lnTo>
                    <a:pt x="1190" y="1894"/>
                  </a:lnTo>
                  <a:lnTo>
                    <a:pt x="1188" y="1892"/>
                  </a:lnTo>
                  <a:lnTo>
                    <a:pt x="1183" y="1890"/>
                  </a:lnTo>
                  <a:lnTo>
                    <a:pt x="1180" y="1887"/>
                  </a:lnTo>
                  <a:lnTo>
                    <a:pt x="1179" y="1884"/>
                  </a:lnTo>
                  <a:lnTo>
                    <a:pt x="1179" y="1883"/>
                  </a:lnTo>
                  <a:lnTo>
                    <a:pt x="1180" y="1880"/>
                  </a:lnTo>
                  <a:lnTo>
                    <a:pt x="1186" y="1875"/>
                  </a:lnTo>
                  <a:lnTo>
                    <a:pt x="1187" y="1872"/>
                  </a:lnTo>
                  <a:lnTo>
                    <a:pt x="1187" y="1869"/>
                  </a:lnTo>
                  <a:lnTo>
                    <a:pt x="1186" y="1866"/>
                  </a:lnTo>
                  <a:lnTo>
                    <a:pt x="1183" y="1865"/>
                  </a:lnTo>
                  <a:lnTo>
                    <a:pt x="1182" y="1865"/>
                  </a:lnTo>
                  <a:lnTo>
                    <a:pt x="1176" y="1862"/>
                  </a:lnTo>
                  <a:lnTo>
                    <a:pt x="1175" y="1861"/>
                  </a:lnTo>
                  <a:lnTo>
                    <a:pt x="1173" y="1858"/>
                  </a:lnTo>
                  <a:lnTo>
                    <a:pt x="1175" y="1851"/>
                  </a:lnTo>
                  <a:lnTo>
                    <a:pt x="1177" y="1843"/>
                  </a:lnTo>
                  <a:lnTo>
                    <a:pt x="1180" y="1836"/>
                  </a:lnTo>
                  <a:lnTo>
                    <a:pt x="1183" y="1832"/>
                  </a:lnTo>
                  <a:lnTo>
                    <a:pt x="1183" y="1829"/>
                  </a:lnTo>
                  <a:lnTo>
                    <a:pt x="1182" y="1827"/>
                  </a:lnTo>
                  <a:lnTo>
                    <a:pt x="1179" y="1822"/>
                  </a:lnTo>
                  <a:lnTo>
                    <a:pt x="1176" y="1814"/>
                  </a:lnTo>
                  <a:lnTo>
                    <a:pt x="1177" y="1807"/>
                  </a:lnTo>
                  <a:lnTo>
                    <a:pt x="1180" y="1801"/>
                  </a:lnTo>
                  <a:lnTo>
                    <a:pt x="1194" y="1781"/>
                  </a:lnTo>
                  <a:lnTo>
                    <a:pt x="1199" y="1772"/>
                  </a:lnTo>
                  <a:lnTo>
                    <a:pt x="1201" y="1765"/>
                  </a:lnTo>
                  <a:lnTo>
                    <a:pt x="1199" y="1758"/>
                  </a:lnTo>
                  <a:lnTo>
                    <a:pt x="1197" y="1747"/>
                  </a:lnTo>
                  <a:lnTo>
                    <a:pt x="1195" y="1736"/>
                  </a:lnTo>
                  <a:lnTo>
                    <a:pt x="1197" y="1728"/>
                  </a:lnTo>
                  <a:lnTo>
                    <a:pt x="1199" y="1720"/>
                  </a:lnTo>
                  <a:lnTo>
                    <a:pt x="1202" y="1709"/>
                  </a:lnTo>
                  <a:lnTo>
                    <a:pt x="1202" y="1699"/>
                  </a:lnTo>
                  <a:lnTo>
                    <a:pt x="1197" y="1694"/>
                  </a:lnTo>
                  <a:lnTo>
                    <a:pt x="1195" y="1691"/>
                  </a:lnTo>
                  <a:lnTo>
                    <a:pt x="1195" y="1684"/>
                  </a:lnTo>
                  <a:lnTo>
                    <a:pt x="1197" y="1683"/>
                  </a:lnTo>
                  <a:lnTo>
                    <a:pt x="1198" y="1680"/>
                  </a:lnTo>
                  <a:lnTo>
                    <a:pt x="1201" y="1679"/>
                  </a:lnTo>
                  <a:lnTo>
                    <a:pt x="1202" y="1677"/>
                  </a:lnTo>
                  <a:lnTo>
                    <a:pt x="1203" y="1674"/>
                  </a:lnTo>
                  <a:lnTo>
                    <a:pt x="1203" y="1669"/>
                  </a:lnTo>
                  <a:lnTo>
                    <a:pt x="1205" y="1659"/>
                  </a:lnTo>
                  <a:lnTo>
                    <a:pt x="1209" y="1650"/>
                  </a:lnTo>
                  <a:lnTo>
                    <a:pt x="1213" y="1643"/>
                  </a:lnTo>
                  <a:lnTo>
                    <a:pt x="1217" y="1628"/>
                  </a:lnTo>
                  <a:lnTo>
                    <a:pt x="1223" y="1613"/>
                  </a:lnTo>
                  <a:lnTo>
                    <a:pt x="1224" y="1605"/>
                  </a:lnTo>
                  <a:lnTo>
                    <a:pt x="1223" y="1595"/>
                  </a:lnTo>
                  <a:lnTo>
                    <a:pt x="1220" y="1585"/>
                  </a:lnTo>
                  <a:lnTo>
                    <a:pt x="1219" y="1580"/>
                  </a:lnTo>
                  <a:lnTo>
                    <a:pt x="1219" y="1579"/>
                  </a:lnTo>
                  <a:lnTo>
                    <a:pt x="1224" y="1573"/>
                  </a:lnTo>
                  <a:lnTo>
                    <a:pt x="1227" y="1572"/>
                  </a:lnTo>
                  <a:lnTo>
                    <a:pt x="1228" y="1569"/>
                  </a:lnTo>
                  <a:lnTo>
                    <a:pt x="1228" y="1566"/>
                  </a:lnTo>
                  <a:lnTo>
                    <a:pt x="1225" y="1561"/>
                  </a:lnTo>
                  <a:lnTo>
                    <a:pt x="1225" y="1557"/>
                  </a:lnTo>
                  <a:lnTo>
                    <a:pt x="1228" y="1555"/>
                  </a:lnTo>
                  <a:lnTo>
                    <a:pt x="1231" y="1553"/>
                  </a:lnTo>
                  <a:lnTo>
                    <a:pt x="1236" y="1550"/>
                  </a:lnTo>
                  <a:lnTo>
                    <a:pt x="1239" y="1547"/>
                  </a:lnTo>
                  <a:lnTo>
                    <a:pt x="1240" y="1542"/>
                  </a:lnTo>
                  <a:lnTo>
                    <a:pt x="1240" y="1532"/>
                  </a:lnTo>
                  <a:lnTo>
                    <a:pt x="1238" y="1521"/>
                  </a:lnTo>
                  <a:lnTo>
                    <a:pt x="1236" y="1510"/>
                  </a:lnTo>
                  <a:lnTo>
                    <a:pt x="1238" y="1496"/>
                  </a:lnTo>
                  <a:lnTo>
                    <a:pt x="1239" y="1481"/>
                  </a:lnTo>
                  <a:lnTo>
                    <a:pt x="1240" y="1463"/>
                  </a:lnTo>
                  <a:lnTo>
                    <a:pt x="1242" y="1448"/>
                  </a:lnTo>
                  <a:lnTo>
                    <a:pt x="1243" y="1436"/>
                  </a:lnTo>
                  <a:lnTo>
                    <a:pt x="1243" y="1411"/>
                  </a:lnTo>
                  <a:lnTo>
                    <a:pt x="1239" y="1400"/>
                  </a:lnTo>
                  <a:lnTo>
                    <a:pt x="1231" y="1387"/>
                  </a:lnTo>
                  <a:lnTo>
                    <a:pt x="1214" y="1374"/>
                  </a:lnTo>
                  <a:lnTo>
                    <a:pt x="1208" y="1369"/>
                  </a:lnTo>
                  <a:lnTo>
                    <a:pt x="1202" y="1365"/>
                  </a:lnTo>
                  <a:lnTo>
                    <a:pt x="1198" y="1362"/>
                  </a:lnTo>
                  <a:lnTo>
                    <a:pt x="1193" y="1361"/>
                  </a:lnTo>
                  <a:lnTo>
                    <a:pt x="1182" y="1357"/>
                  </a:lnTo>
                  <a:lnTo>
                    <a:pt x="1172" y="1350"/>
                  </a:lnTo>
                  <a:lnTo>
                    <a:pt x="1164" y="1342"/>
                  </a:lnTo>
                  <a:lnTo>
                    <a:pt x="1160" y="1332"/>
                  </a:lnTo>
                  <a:lnTo>
                    <a:pt x="1157" y="1315"/>
                  </a:lnTo>
                  <a:lnTo>
                    <a:pt x="1150" y="1300"/>
                  </a:lnTo>
                  <a:lnTo>
                    <a:pt x="1146" y="1287"/>
                  </a:lnTo>
                  <a:lnTo>
                    <a:pt x="1143" y="1277"/>
                  </a:lnTo>
                  <a:lnTo>
                    <a:pt x="1138" y="1266"/>
                  </a:lnTo>
                  <a:lnTo>
                    <a:pt x="1132" y="1254"/>
                  </a:lnTo>
                  <a:lnTo>
                    <a:pt x="1128" y="1243"/>
                  </a:lnTo>
                  <a:lnTo>
                    <a:pt x="1127" y="1233"/>
                  </a:lnTo>
                  <a:lnTo>
                    <a:pt x="1124" y="1226"/>
                  </a:lnTo>
                  <a:lnTo>
                    <a:pt x="1104" y="1210"/>
                  </a:lnTo>
                  <a:lnTo>
                    <a:pt x="1100" y="1203"/>
                  </a:lnTo>
                  <a:lnTo>
                    <a:pt x="1100" y="1191"/>
                  </a:lnTo>
                  <a:lnTo>
                    <a:pt x="1102" y="1180"/>
                  </a:lnTo>
                  <a:lnTo>
                    <a:pt x="1106" y="1170"/>
                  </a:lnTo>
                  <a:lnTo>
                    <a:pt x="1108" y="1162"/>
                  </a:lnTo>
                  <a:lnTo>
                    <a:pt x="1106" y="1152"/>
                  </a:lnTo>
                  <a:lnTo>
                    <a:pt x="1105" y="1141"/>
                  </a:lnTo>
                  <a:lnTo>
                    <a:pt x="1104" y="1135"/>
                  </a:lnTo>
                  <a:lnTo>
                    <a:pt x="1105" y="1128"/>
                  </a:lnTo>
                  <a:lnTo>
                    <a:pt x="1109" y="1118"/>
                  </a:lnTo>
                  <a:lnTo>
                    <a:pt x="1115" y="1110"/>
                  </a:lnTo>
                  <a:lnTo>
                    <a:pt x="1120" y="1104"/>
                  </a:lnTo>
                  <a:lnTo>
                    <a:pt x="1126" y="1100"/>
                  </a:lnTo>
                  <a:lnTo>
                    <a:pt x="1132" y="1094"/>
                  </a:lnTo>
                  <a:lnTo>
                    <a:pt x="1138" y="1089"/>
                  </a:lnTo>
                  <a:lnTo>
                    <a:pt x="1142" y="1087"/>
                  </a:lnTo>
                  <a:lnTo>
                    <a:pt x="1145" y="1084"/>
                  </a:lnTo>
                  <a:lnTo>
                    <a:pt x="1146" y="1078"/>
                  </a:lnTo>
                  <a:lnTo>
                    <a:pt x="1147" y="1069"/>
                  </a:lnTo>
                  <a:lnTo>
                    <a:pt x="1150" y="1059"/>
                  </a:lnTo>
                  <a:lnTo>
                    <a:pt x="1152" y="1048"/>
                  </a:lnTo>
                  <a:lnTo>
                    <a:pt x="1150" y="1037"/>
                  </a:lnTo>
                  <a:lnTo>
                    <a:pt x="1147" y="1028"/>
                  </a:lnTo>
                  <a:lnTo>
                    <a:pt x="1145" y="1024"/>
                  </a:lnTo>
                  <a:lnTo>
                    <a:pt x="1142" y="1017"/>
                  </a:lnTo>
                  <a:lnTo>
                    <a:pt x="1138" y="1007"/>
                  </a:lnTo>
                  <a:lnTo>
                    <a:pt x="1132" y="999"/>
                  </a:lnTo>
                  <a:lnTo>
                    <a:pt x="1130" y="996"/>
                  </a:lnTo>
                  <a:lnTo>
                    <a:pt x="1116" y="996"/>
                  </a:lnTo>
                  <a:lnTo>
                    <a:pt x="1116" y="1004"/>
                  </a:lnTo>
                  <a:lnTo>
                    <a:pt x="1115" y="1007"/>
                  </a:lnTo>
                  <a:lnTo>
                    <a:pt x="1112" y="1011"/>
                  </a:lnTo>
                  <a:lnTo>
                    <a:pt x="1109" y="1014"/>
                  </a:lnTo>
                  <a:lnTo>
                    <a:pt x="1105" y="1017"/>
                  </a:lnTo>
                  <a:lnTo>
                    <a:pt x="1102" y="1017"/>
                  </a:lnTo>
                  <a:lnTo>
                    <a:pt x="1100" y="1015"/>
                  </a:lnTo>
                  <a:lnTo>
                    <a:pt x="1097" y="1013"/>
                  </a:lnTo>
                  <a:lnTo>
                    <a:pt x="1095" y="1010"/>
                  </a:lnTo>
                  <a:lnTo>
                    <a:pt x="1094" y="1009"/>
                  </a:lnTo>
                  <a:lnTo>
                    <a:pt x="1089" y="1006"/>
                  </a:lnTo>
                  <a:lnTo>
                    <a:pt x="1080" y="1003"/>
                  </a:lnTo>
                  <a:lnTo>
                    <a:pt x="1076" y="1000"/>
                  </a:lnTo>
                  <a:lnTo>
                    <a:pt x="1074" y="998"/>
                  </a:lnTo>
                  <a:lnTo>
                    <a:pt x="1069" y="992"/>
                  </a:lnTo>
                  <a:lnTo>
                    <a:pt x="1064" y="987"/>
                  </a:lnTo>
                  <a:lnTo>
                    <a:pt x="1053" y="978"/>
                  </a:lnTo>
                  <a:lnTo>
                    <a:pt x="1046" y="976"/>
                  </a:lnTo>
                  <a:lnTo>
                    <a:pt x="1039" y="972"/>
                  </a:lnTo>
                  <a:lnTo>
                    <a:pt x="1034" y="966"/>
                  </a:lnTo>
                  <a:lnTo>
                    <a:pt x="1033" y="956"/>
                  </a:lnTo>
                  <a:lnTo>
                    <a:pt x="1030" y="943"/>
                  </a:lnTo>
                  <a:lnTo>
                    <a:pt x="1026" y="935"/>
                  </a:lnTo>
                  <a:lnTo>
                    <a:pt x="1020" y="929"/>
                  </a:lnTo>
                  <a:lnTo>
                    <a:pt x="1018" y="928"/>
                  </a:lnTo>
                  <a:lnTo>
                    <a:pt x="1015" y="925"/>
                  </a:lnTo>
                  <a:lnTo>
                    <a:pt x="1011" y="924"/>
                  </a:lnTo>
                  <a:lnTo>
                    <a:pt x="1008" y="922"/>
                  </a:lnTo>
                  <a:lnTo>
                    <a:pt x="1004" y="922"/>
                  </a:lnTo>
                  <a:lnTo>
                    <a:pt x="1001" y="924"/>
                  </a:lnTo>
                  <a:lnTo>
                    <a:pt x="997" y="924"/>
                  </a:lnTo>
                  <a:lnTo>
                    <a:pt x="990" y="922"/>
                  </a:lnTo>
                  <a:lnTo>
                    <a:pt x="985" y="918"/>
                  </a:lnTo>
                  <a:lnTo>
                    <a:pt x="979" y="917"/>
                  </a:lnTo>
                  <a:lnTo>
                    <a:pt x="972" y="915"/>
                  </a:lnTo>
                  <a:lnTo>
                    <a:pt x="956" y="902"/>
                  </a:lnTo>
                  <a:lnTo>
                    <a:pt x="951" y="896"/>
                  </a:lnTo>
                  <a:lnTo>
                    <a:pt x="948" y="892"/>
                  </a:lnTo>
                  <a:lnTo>
                    <a:pt x="945" y="889"/>
                  </a:lnTo>
                  <a:lnTo>
                    <a:pt x="942" y="885"/>
                  </a:lnTo>
                  <a:lnTo>
                    <a:pt x="940" y="883"/>
                  </a:lnTo>
                  <a:lnTo>
                    <a:pt x="931" y="880"/>
                  </a:lnTo>
                  <a:lnTo>
                    <a:pt x="927" y="880"/>
                  </a:lnTo>
                  <a:lnTo>
                    <a:pt x="922" y="883"/>
                  </a:lnTo>
                  <a:lnTo>
                    <a:pt x="919" y="885"/>
                  </a:lnTo>
                  <a:lnTo>
                    <a:pt x="918" y="889"/>
                  </a:lnTo>
                  <a:lnTo>
                    <a:pt x="915" y="893"/>
                  </a:lnTo>
                  <a:lnTo>
                    <a:pt x="912" y="896"/>
                  </a:lnTo>
                  <a:lnTo>
                    <a:pt x="910" y="896"/>
                  </a:lnTo>
                  <a:lnTo>
                    <a:pt x="907" y="895"/>
                  </a:lnTo>
                  <a:lnTo>
                    <a:pt x="894" y="883"/>
                  </a:lnTo>
                  <a:lnTo>
                    <a:pt x="890" y="881"/>
                  </a:lnTo>
                  <a:lnTo>
                    <a:pt x="884" y="883"/>
                  </a:lnTo>
                  <a:lnTo>
                    <a:pt x="864" y="885"/>
                  </a:lnTo>
                  <a:lnTo>
                    <a:pt x="858" y="883"/>
                  </a:lnTo>
                  <a:lnTo>
                    <a:pt x="849" y="869"/>
                  </a:lnTo>
                  <a:lnTo>
                    <a:pt x="847" y="861"/>
                  </a:lnTo>
                  <a:lnTo>
                    <a:pt x="847" y="856"/>
                  </a:lnTo>
                  <a:lnTo>
                    <a:pt x="844" y="848"/>
                  </a:lnTo>
                  <a:lnTo>
                    <a:pt x="837" y="843"/>
                  </a:lnTo>
                  <a:lnTo>
                    <a:pt x="827" y="839"/>
                  </a:lnTo>
                  <a:lnTo>
                    <a:pt x="818" y="836"/>
                  </a:lnTo>
                  <a:lnTo>
                    <a:pt x="810" y="835"/>
                  </a:lnTo>
                  <a:lnTo>
                    <a:pt x="804" y="832"/>
                  </a:lnTo>
                  <a:lnTo>
                    <a:pt x="799" y="825"/>
                  </a:lnTo>
                  <a:lnTo>
                    <a:pt x="795" y="817"/>
                  </a:lnTo>
                  <a:lnTo>
                    <a:pt x="792" y="809"/>
                  </a:lnTo>
                  <a:lnTo>
                    <a:pt x="793" y="803"/>
                  </a:lnTo>
                  <a:lnTo>
                    <a:pt x="793" y="798"/>
                  </a:lnTo>
                  <a:lnTo>
                    <a:pt x="792" y="789"/>
                  </a:lnTo>
                  <a:lnTo>
                    <a:pt x="788" y="781"/>
                  </a:lnTo>
                  <a:lnTo>
                    <a:pt x="788" y="780"/>
                  </a:lnTo>
                  <a:lnTo>
                    <a:pt x="781" y="773"/>
                  </a:lnTo>
                  <a:lnTo>
                    <a:pt x="778" y="769"/>
                  </a:lnTo>
                  <a:lnTo>
                    <a:pt x="773" y="763"/>
                  </a:lnTo>
                  <a:lnTo>
                    <a:pt x="767" y="761"/>
                  </a:lnTo>
                  <a:lnTo>
                    <a:pt x="763" y="758"/>
                  </a:lnTo>
                  <a:lnTo>
                    <a:pt x="759" y="751"/>
                  </a:lnTo>
                  <a:lnTo>
                    <a:pt x="745" y="732"/>
                  </a:lnTo>
                  <a:lnTo>
                    <a:pt x="740" y="722"/>
                  </a:lnTo>
                  <a:lnTo>
                    <a:pt x="734" y="715"/>
                  </a:lnTo>
                  <a:lnTo>
                    <a:pt x="728" y="707"/>
                  </a:lnTo>
                  <a:lnTo>
                    <a:pt x="718" y="698"/>
                  </a:lnTo>
                  <a:lnTo>
                    <a:pt x="702" y="678"/>
                  </a:lnTo>
                  <a:lnTo>
                    <a:pt x="698" y="670"/>
                  </a:lnTo>
                  <a:lnTo>
                    <a:pt x="692" y="654"/>
                  </a:lnTo>
                  <a:lnTo>
                    <a:pt x="689" y="648"/>
                  </a:lnTo>
                  <a:lnTo>
                    <a:pt x="685" y="648"/>
                  </a:lnTo>
                  <a:lnTo>
                    <a:pt x="683" y="650"/>
                  </a:lnTo>
                  <a:lnTo>
                    <a:pt x="677" y="656"/>
                  </a:lnTo>
                  <a:lnTo>
                    <a:pt x="678" y="663"/>
                  </a:lnTo>
                  <a:lnTo>
                    <a:pt x="684" y="670"/>
                  </a:lnTo>
                  <a:lnTo>
                    <a:pt x="691" y="678"/>
                  </a:lnTo>
                  <a:lnTo>
                    <a:pt x="696" y="685"/>
                  </a:lnTo>
                  <a:lnTo>
                    <a:pt x="700" y="693"/>
                  </a:lnTo>
                  <a:lnTo>
                    <a:pt x="706" y="703"/>
                  </a:lnTo>
                  <a:lnTo>
                    <a:pt x="722" y="722"/>
                  </a:lnTo>
                  <a:lnTo>
                    <a:pt x="725" y="732"/>
                  </a:lnTo>
                  <a:lnTo>
                    <a:pt x="726" y="740"/>
                  </a:lnTo>
                  <a:lnTo>
                    <a:pt x="729" y="747"/>
                  </a:lnTo>
                  <a:lnTo>
                    <a:pt x="734" y="751"/>
                  </a:lnTo>
                  <a:lnTo>
                    <a:pt x="748" y="765"/>
                  </a:lnTo>
                  <a:lnTo>
                    <a:pt x="751" y="772"/>
                  </a:lnTo>
                  <a:lnTo>
                    <a:pt x="748" y="778"/>
                  </a:lnTo>
                  <a:lnTo>
                    <a:pt x="743" y="781"/>
                  </a:lnTo>
                  <a:lnTo>
                    <a:pt x="737" y="778"/>
                  </a:lnTo>
                  <a:lnTo>
                    <a:pt x="732" y="773"/>
                  </a:lnTo>
                  <a:lnTo>
                    <a:pt x="728" y="767"/>
                  </a:lnTo>
                  <a:lnTo>
                    <a:pt x="725" y="765"/>
                  </a:lnTo>
                  <a:lnTo>
                    <a:pt x="724" y="765"/>
                  </a:lnTo>
                  <a:lnTo>
                    <a:pt x="715" y="761"/>
                  </a:lnTo>
                  <a:lnTo>
                    <a:pt x="713" y="755"/>
                  </a:lnTo>
                  <a:lnTo>
                    <a:pt x="713" y="752"/>
                  </a:lnTo>
                  <a:lnTo>
                    <a:pt x="710" y="745"/>
                  </a:lnTo>
                  <a:lnTo>
                    <a:pt x="703" y="737"/>
                  </a:lnTo>
                  <a:lnTo>
                    <a:pt x="696" y="728"/>
                  </a:lnTo>
                  <a:lnTo>
                    <a:pt x="693" y="724"/>
                  </a:lnTo>
                  <a:lnTo>
                    <a:pt x="688" y="721"/>
                  </a:lnTo>
                  <a:lnTo>
                    <a:pt x="683" y="721"/>
                  </a:lnTo>
                  <a:lnTo>
                    <a:pt x="680" y="722"/>
                  </a:lnTo>
                  <a:lnTo>
                    <a:pt x="673" y="722"/>
                  </a:lnTo>
                  <a:lnTo>
                    <a:pt x="672" y="721"/>
                  </a:lnTo>
                  <a:lnTo>
                    <a:pt x="672" y="715"/>
                  </a:lnTo>
                  <a:lnTo>
                    <a:pt x="676" y="707"/>
                  </a:lnTo>
                  <a:lnTo>
                    <a:pt x="678" y="704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80" y="693"/>
                  </a:lnTo>
                  <a:lnTo>
                    <a:pt x="674" y="688"/>
                  </a:lnTo>
                  <a:lnTo>
                    <a:pt x="670" y="685"/>
                  </a:lnTo>
                  <a:lnTo>
                    <a:pt x="667" y="684"/>
                  </a:lnTo>
                  <a:lnTo>
                    <a:pt x="663" y="680"/>
                  </a:lnTo>
                  <a:lnTo>
                    <a:pt x="659" y="670"/>
                  </a:lnTo>
                  <a:lnTo>
                    <a:pt x="654" y="659"/>
                  </a:lnTo>
                  <a:lnTo>
                    <a:pt x="650" y="647"/>
                  </a:lnTo>
                  <a:lnTo>
                    <a:pt x="644" y="635"/>
                  </a:lnTo>
                  <a:lnTo>
                    <a:pt x="636" y="619"/>
                  </a:lnTo>
                  <a:lnTo>
                    <a:pt x="628" y="611"/>
                  </a:lnTo>
                  <a:lnTo>
                    <a:pt x="620" y="608"/>
                  </a:lnTo>
                  <a:lnTo>
                    <a:pt x="611" y="607"/>
                  </a:lnTo>
                  <a:lnTo>
                    <a:pt x="602" y="604"/>
                  </a:lnTo>
                  <a:lnTo>
                    <a:pt x="594" y="600"/>
                  </a:lnTo>
                  <a:lnTo>
                    <a:pt x="587" y="596"/>
                  </a:lnTo>
                  <a:lnTo>
                    <a:pt x="584" y="591"/>
                  </a:lnTo>
                  <a:lnTo>
                    <a:pt x="583" y="581"/>
                  </a:lnTo>
                  <a:lnTo>
                    <a:pt x="577" y="559"/>
                  </a:lnTo>
                  <a:lnTo>
                    <a:pt x="572" y="550"/>
                  </a:lnTo>
                  <a:lnTo>
                    <a:pt x="564" y="537"/>
                  </a:lnTo>
                  <a:lnTo>
                    <a:pt x="558" y="524"/>
                  </a:lnTo>
                  <a:lnTo>
                    <a:pt x="554" y="510"/>
                  </a:lnTo>
                  <a:lnTo>
                    <a:pt x="553" y="497"/>
                  </a:lnTo>
                  <a:lnTo>
                    <a:pt x="554" y="487"/>
                  </a:lnTo>
                  <a:lnTo>
                    <a:pt x="554" y="474"/>
                  </a:lnTo>
                  <a:lnTo>
                    <a:pt x="555" y="459"/>
                  </a:lnTo>
                  <a:lnTo>
                    <a:pt x="557" y="448"/>
                  </a:lnTo>
                  <a:lnTo>
                    <a:pt x="557" y="440"/>
                  </a:lnTo>
                  <a:lnTo>
                    <a:pt x="555" y="432"/>
                  </a:lnTo>
                  <a:lnTo>
                    <a:pt x="553" y="422"/>
                  </a:lnTo>
                  <a:lnTo>
                    <a:pt x="550" y="415"/>
                  </a:lnTo>
                  <a:lnTo>
                    <a:pt x="549" y="410"/>
                  </a:lnTo>
                  <a:lnTo>
                    <a:pt x="549" y="407"/>
                  </a:lnTo>
                  <a:lnTo>
                    <a:pt x="544" y="395"/>
                  </a:lnTo>
                  <a:lnTo>
                    <a:pt x="542" y="393"/>
                  </a:lnTo>
                  <a:lnTo>
                    <a:pt x="538" y="391"/>
                  </a:lnTo>
                  <a:lnTo>
                    <a:pt x="529" y="386"/>
                  </a:lnTo>
                  <a:lnTo>
                    <a:pt x="523" y="381"/>
                  </a:lnTo>
                  <a:lnTo>
                    <a:pt x="514" y="380"/>
                  </a:lnTo>
                  <a:lnTo>
                    <a:pt x="508" y="377"/>
                  </a:lnTo>
                  <a:lnTo>
                    <a:pt x="503" y="370"/>
                  </a:lnTo>
                  <a:lnTo>
                    <a:pt x="502" y="360"/>
                  </a:lnTo>
                  <a:lnTo>
                    <a:pt x="503" y="352"/>
                  </a:lnTo>
                  <a:lnTo>
                    <a:pt x="503" y="345"/>
                  </a:lnTo>
                  <a:lnTo>
                    <a:pt x="499" y="337"/>
                  </a:lnTo>
                  <a:lnTo>
                    <a:pt x="495" y="332"/>
                  </a:lnTo>
                  <a:lnTo>
                    <a:pt x="490" y="329"/>
                  </a:lnTo>
                  <a:lnTo>
                    <a:pt x="486" y="326"/>
                  </a:lnTo>
                  <a:lnTo>
                    <a:pt x="480" y="319"/>
                  </a:lnTo>
                  <a:lnTo>
                    <a:pt x="475" y="311"/>
                  </a:lnTo>
                  <a:lnTo>
                    <a:pt x="472" y="303"/>
                  </a:lnTo>
                  <a:lnTo>
                    <a:pt x="471" y="300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62" y="299"/>
                  </a:lnTo>
                  <a:lnTo>
                    <a:pt x="464" y="302"/>
                  </a:lnTo>
                  <a:lnTo>
                    <a:pt x="464" y="313"/>
                  </a:lnTo>
                  <a:lnTo>
                    <a:pt x="465" y="315"/>
                  </a:lnTo>
                  <a:lnTo>
                    <a:pt x="471" y="321"/>
                  </a:lnTo>
                  <a:lnTo>
                    <a:pt x="473" y="329"/>
                  </a:lnTo>
                  <a:lnTo>
                    <a:pt x="473" y="336"/>
                  </a:lnTo>
                  <a:lnTo>
                    <a:pt x="472" y="341"/>
                  </a:lnTo>
                  <a:lnTo>
                    <a:pt x="468" y="341"/>
                  </a:lnTo>
                  <a:lnTo>
                    <a:pt x="462" y="339"/>
                  </a:lnTo>
                  <a:lnTo>
                    <a:pt x="456" y="333"/>
                  </a:lnTo>
                  <a:lnTo>
                    <a:pt x="447" y="328"/>
                  </a:lnTo>
                  <a:lnTo>
                    <a:pt x="442" y="322"/>
                  </a:lnTo>
                  <a:lnTo>
                    <a:pt x="441" y="313"/>
                  </a:lnTo>
                  <a:lnTo>
                    <a:pt x="439" y="304"/>
                  </a:lnTo>
                  <a:lnTo>
                    <a:pt x="441" y="295"/>
                  </a:lnTo>
                  <a:lnTo>
                    <a:pt x="441" y="289"/>
                  </a:lnTo>
                  <a:lnTo>
                    <a:pt x="438" y="284"/>
                  </a:lnTo>
                  <a:lnTo>
                    <a:pt x="432" y="281"/>
                  </a:lnTo>
                  <a:lnTo>
                    <a:pt x="425" y="278"/>
                  </a:lnTo>
                  <a:lnTo>
                    <a:pt x="419" y="277"/>
                  </a:lnTo>
                  <a:lnTo>
                    <a:pt x="412" y="277"/>
                  </a:lnTo>
                  <a:lnTo>
                    <a:pt x="406" y="271"/>
                  </a:lnTo>
                  <a:lnTo>
                    <a:pt x="406" y="267"/>
                  </a:lnTo>
                  <a:lnTo>
                    <a:pt x="405" y="262"/>
                  </a:lnTo>
                  <a:lnTo>
                    <a:pt x="401" y="251"/>
                  </a:lnTo>
                  <a:lnTo>
                    <a:pt x="394" y="243"/>
                  </a:lnTo>
                  <a:lnTo>
                    <a:pt x="386" y="237"/>
                  </a:lnTo>
                  <a:lnTo>
                    <a:pt x="372" y="234"/>
                  </a:lnTo>
                  <a:lnTo>
                    <a:pt x="360" y="232"/>
                  </a:lnTo>
                  <a:lnTo>
                    <a:pt x="346" y="228"/>
                  </a:lnTo>
                  <a:lnTo>
                    <a:pt x="334" y="225"/>
                  </a:lnTo>
                  <a:lnTo>
                    <a:pt x="324" y="223"/>
                  </a:lnTo>
                  <a:lnTo>
                    <a:pt x="317" y="222"/>
                  </a:lnTo>
                  <a:lnTo>
                    <a:pt x="304" y="214"/>
                  </a:lnTo>
                  <a:lnTo>
                    <a:pt x="297" y="211"/>
                  </a:lnTo>
                  <a:lnTo>
                    <a:pt x="286" y="214"/>
                  </a:lnTo>
                  <a:lnTo>
                    <a:pt x="272" y="206"/>
                  </a:lnTo>
                  <a:lnTo>
                    <a:pt x="267" y="204"/>
                  </a:lnTo>
                  <a:lnTo>
                    <a:pt x="263" y="207"/>
                  </a:lnTo>
                  <a:lnTo>
                    <a:pt x="261" y="214"/>
                  </a:lnTo>
                  <a:lnTo>
                    <a:pt x="257" y="222"/>
                  </a:lnTo>
                  <a:lnTo>
                    <a:pt x="252" y="230"/>
                  </a:lnTo>
                  <a:lnTo>
                    <a:pt x="244" y="233"/>
                  </a:lnTo>
                  <a:lnTo>
                    <a:pt x="237" y="230"/>
                  </a:lnTo>
                  <a:lnTo>
                    <a:pt x="230" y="226"/>
                  </a:lnTo>
                  <a:lnTo>
                    <a:pt x="226" y="228"/>
                  </a:lnTo>
                  <a:lnTo>
                    <a:pt x="223" y="229"/>
                  </a:lnTo>
                  <a:lnTo>
                    <a:pt x="220" y="232"/>
                  </a:lnTo>
                  <a:lnTo>
                    <a:pt x="215" y="234"/>
                  </a:lnTo>
                  <a:lnTo>
                    <a:pt x="208" y="234"/>
                  </a:lnTo>
                  <a:lnTo>
                    <a:pt x="207" y="232"/>
                  </a:lnTo>
                  <a:lnTo>
                    <a:pt x="207" y="229"/>
                  </a:lnTo>
                  <a:lnTo>
                    <a:pt x="208" y="225"/>
                  </a:lnTo>
                  <a:lnTo>
                    <a:pt x="209" y="219"/>
                  </a:lnTo>
                  <a:lnTo>
                    <a:pt x="211" y="215"/>
                  </a:lnTo>
                  <a:lnTo>
                    <a:pt x="212" y="212"/>
                  </a:lnTo>
                  <a:lnTo>
                    <a:pt x="212" y="210"/>
                  </a:lnTo>
                  <a:lnTo>
                    <a:pt x="208" y="210"/>
                  </a:lnTo>
                  <a:lnTo>
                    <a:pt x="205" y="211"/>
                  </a:lnTo>
                  <a:lnTo>
                    <a:pt x="201" y="214"/>
                  </a:lnTo>
                  <a:lnTo>
                    <a:pt x="196" y="222"/>
                  </a:lnTo>
                  <a:lnTo>
                    <a:pt x="194" y="228"/>
                  </a:lnTo>
                  <a:lnTo>
                    <a:pt x="194" y="234"/>
                  </a:lnTo>
                  <a:lnTo>
                    <a:pt x="192" y="237"/>
                  </a:lnTo>
                  <a:lnTo>
                    <a:pt x="190" y="240"/>
                  </a:lnTo>
                  <a:lnTo>
                    <a:pt x="186" y="243"/>
                  </a:lnTo>
                  <a:lnTo>
                    <a:pt x="182" y="247"/>
                  </a:lnTo>
                  <a:lnTo>
                    <a:pt x="179" y="248"/>
                  </a:lnTo>
                  <a:lnTo>
                    <a:pt x="200" y="248"/>
                  </a:lnTo>
                  <a:lnTo>
                    <a:pt x="201" y="249"/>
                  </a:lnTo>
                  <a:lnTo>
                    <a:pt x="201" y="252"/>
                  </a:lnTo>
                  <a:lnTo>
                    <a:pt x="200" y="255"/>
                  </a:lnTo>
                  <a:lnTo>
                    <a:pt x="200" y="258"/>
                  </a:lnTo>
                  <a:lnTo>
                    <a:pt x="199" y="262"/>
                  </a:lnTo>
                  <a:lnTo>
                    <a:pt x="189" y="271"/>
                  </a:lnTo>
                  <a:lnTo>
                    <a:pt x="181" y="277"/>
                  </a:lnTo>
                  <a:lnTo>
                    <a:pt x="173" y="278"/>
                  </a:lnTo>
                  <a:lnTo>
                    <a:pt x="168" y="277"/>
                  </a:lnTo>
                  <a:lnTo>
                    <a:pt x="166" y="274"/>
                  </a:lnTo>
                  <a:lnTo>
                    <a:pt x="164" y="271"/>
                  </a:lnTo>
                  <a:lnTo>
                    <a:pt x="162" y="269"/>
                  </a:lnTo>
                  <a:lnTo>
                    <a:pt x="160" y="266"/>
                  </a:lnTo>
                  <a:lnTo>
                    <a:pt x="157" y="265"/>
                  </a:lnTo>
                  <a:lnTo>
                    <a:pt x="153" y="267"/>
                  </a:lnTo>
                  <a:lnTo>
                    <a:pt x="148" y="274"/>
                  </a:lnTo>
                  <a:lnTo>
                    <a:pt x="140" y="284"/>
                  </a:lnTo>
                  <a:lnTo>
                    <a:pt x="127" y="293"/>
                  </a:lnTo>
                  <a:lnTo>
                    <a:pt x="118" y="297"/>
                  </a:lnTo>
                  <a:lnTo>
                    <a:pt x="111" y="296"/>
                  </a:lnTo>
                  <a:lnTo>
                    <a:pt x="106" y="293"/>
                  </a:lnTo>
                  <a:lnTo>
                    <a:pt x="101" y="292"/>
                  </a:lnTo>
                  <a:lnTo>
                    <a:pt x="97" y="292"/>
                  </a:lnTo>
                  <a:lnTo>
                    <a:pt x="89" y="296"/>
                  </a:lnTo>
                  <a:lnTo>
                    <a:pt x="77" y="302"/>
                  </a:lnTo>
                  <a:lnTo>
                    <a:pt x="63" y="306"/>
                  </a:lnTo>
                  <a:lnTo>
                    <a:pt x="54" y="308"/>
                  </a:lnTo>
                  <a:lnTo>
                    <a:pt x="51" y="308"/>
                  </a:lnTo>
                  <a:lnTo>
                    <a:pt x="48" y="307"/>
                  </a:lnTo>
                  <a:lnTo>
                    <a:pt x="47" y="304"/>
                  </a:lnTo>
                  <a:lnTo>
                    <a:pt x="47" y="299"/>
                  </a:lnTo>
                  <a:lnTo>
                    <a:pt x="48" y="297"/>
                  </a:lnTo>
                  <a:lnTo>
                    <a:pt x="49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6" y="288"/>
                  </a:lnTo>
                  <a:lnTo>
                    <a:pt x="75" y="284"/>
                  </a:lnTo>
                  <a:lnTo>
                    <a:pt x="89" y="276"/>
                  </a:lnTo>
                  <a:lnTo>
                    <a:pt x="100" y="270"/>
                  </a:lnTo>
                  <a:lnTo>
                    <a:pt x="110" y="265"/>
                  </a:lnTo>
                  <a:lnTo>
                    <a:pt x="118" y="262"/>
                  </a:lnTo>
                  <a:lnTo>
                    <a:pt x="122" y="259"/>
                  </a:lnTo>
                  <a:lnTo>
                    <a:pt x="125" y="256"/>
                  </a:lnTo>
                  <a:lnTo>
                    <a:pt x="129" y="254"/>
                  </a:lnTo>
                  <a:lnTo>
                    <a:pt x="132" y="251"/>
                  </a:lnTo>
                  <a:lnTo>
                    <a:pt x="133" y="247"/>
                  </a:lnTo>
                  <a:lnTo>
                    <a:pt x="132" y="244"/>
                  </a:lnTo>
                  <a:lnTo>
                    <a:pt x="129" y="241"/>
                  </a:lnTo>
                  <a:lnTo>
                    <a:pt x="123" y="241"/>
                  </a:lnTo>
                  <a:lnTo>
                    <a:pt x="119" y="243"/>
                  </a:lnTo>
                  <a:lnTo>
                    <a:pt x="116" y="244"/>
                  </a:lnTo>
                  <a:lnTo>
                    <a:pt x="115" y="245"/>
                  </a:lnTo>
                  <a:lnTo>
                    <a:pt x="112" y="247"/>
                  </a:lnTo>
                  <a:lnTo>
                    <a:pt x="99" y="233"/>
                  </a:lnTo>
                  <a:lnTo>
                    <a:pt x="97" y="233"/>
                  </a:lnTo>
                  <a:lnTo>
                    <a:pt x="96" y="234"/>
                  </a:lnTo>
                  <a:lnTo>
                    <a:pt x="93" y="236"/>
                  </a:lnTo>
                  <a:lnTo>
                    <a:pt x="90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6" y="244"/>
                  </a:lnTo>
                  <a:lnTo>
                    <a:pt x="85" y="243"/>
                  </a:lnTo>
                  <a:lnTo>
                    <a:pt x="82" y="241"/>
                  </a:lnTo>
                  <a:lnTo>
                    <a:pt x="81" y="239"/>
                  </a:lnTo>
                  <a:lnTo>
                    <a:pt x="78" y="236"/>
                  </a:lnTo>
                  <a:lnTo>
                    <a:pt x="78" y="218"/>
                  </a:lnTo>
                  <a:lnTo>
                    <a:pt x="75" y="215"/>
                  </a:lnTo>
                  <a:lnTo>
                    <a:pt x="71" y="215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6" y="223"/>
                  </a:lnTo>
                  <a:lnTo>
                    <a:pt x="60" y="228"/>
                  </a:lnTo>
                  <a:lnTo>
                    <a:pt x="54" y="230"/>
                  </a:lnTo>
                  <a:lnTo>
                    <a:pt x="49" y="232"/>
                  </a:lnTo>
                  <a:lnTo>
                    <a:pt x="47" y="229"/>
                  </a:lnTo>
                  <a:lnTo>
                    <a:pt x="44" y="223"/>
                  </a:lnTo>
                  <a:lnTo>
                    <a:pt x="37" y="217"/>
                  </a:lnTo>
                  <a:lnTo>
                    <a:pt x="30" y="208"/>
                  </a:lnTo>
                  <a:lnTo>
                    <a:pt x="25" y="200"/>
                  </a:lnTo>
                  <a:lnTo>
                    <a:pt x="23" y="196"/>
                  </a:lnTo>
                  <a:lnTo>
                    <a:pt x="23" y="193"/>
                  </a:lnTo>
                  <a:lnTo>
                    <a:pt x="28" y="189"/>
                  </a:lnTo>
                  <a:lnTo>
                    <a:pt x="30" y="188"/>
                  </a:lnTo>
                  <a:lnTo>
                    <a:pt x="36" y="182"/>
                  </a:lnTo>
                  <a:lnTo>
                    <a:pt x="40" y="180"/>
                  </a:lnTo>
                  <a:lnTo>
                    <a:pt x="51" y="173"/>
                  </a:lnTo>
                  <a:lnTo>
                    <a:pt x="63" y="170"/>
                  </a:lnTo>
                  <a:lnTo>
                    <a:pt x="80" y="170"/>
                  </a:lnTo>
                  <a:lnTo>
                    <a:pt x="84" y="169"/>
                  </a:lnTo>
                  <a:lnTo>
                    <a:pt x="86" y="166"/>
                  </a:lnTo>
                  <a:lnTo>
                    <a:pt x="89" y="162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0" y="152"/>
                  </a:lnTo>
                  <a:lnTo>
                    <a:pt x="81" y="152"/>
                  </a:lnTo>
                  <a:lnTo>
                    <a:pt x="77" y="154"/>
                  </a:lnTo>
                  <a:lnTo>
                    <a:pt x="71" y="156"/>
                  </a:lnTo>
                  <a:lnTo>
                    <a:pt x="65" y="160"/>
                  </a:lnTo>
                  <a:lnTo>
                    <a:pt x="58" y="162"/>
                  </a:lnTo>
                  <a:lnTo>
                    <a:pt x="45" y="162"/>
                  </a:lnTo>
                  <a:lnTo>
                    <a:pt x="36" y="160"/>
                  </a:lnTo>
                  <a:lnTo>
                    <a:pt x="25" y="158"/>
                  </a:lnTo>
                  <a:lnTo>
                    <a:pt x="15" y="154"/>
                  </a:lnTo>
                  <a:lnTo>
                    <a:pt x="11" y="151"/>
                  </a:lnTo>
                  <a:lnTo>
                    <a:pt x="6" y="143"/>
                  </a:lnTo>
                  <a:lnTo>
                    <a:pt x="3" y="140"/>
                  </a:lnTo>
                  <a:lnTo>
                    <a:pt x="2" y="137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3" y="133"/>
                  </a:lnTo>
                  <a:lnTo>
                    <a:pt x="11" y="130"/>
                  </a:lnTo>
                  <a:lnTo>
                    <a:pt x="22" y="128"/>
                  </a:lnTo>
                  <a:lnTo>
                    <a:pt x="34" y="125"/>
                  </a:lnTo>
                  <a:lnTo>
                    <a:pt x="47" y="118"/>
                  </a:lnTo>
                  <a:lnTo>
                    <a:pt x="54" y="125"/>
                  </a:lnTo>
                  <a:lnTo>
                    <a:pt x="66" y="132"/>
                  </a:lnTo>
                  <a:lnTo>
                    <a:pt x="81" y="134"/>
                  </a:lnTo>
                  <a:lnTo>
                    <a:pt x="86" y="134"/>
                  </a:lnTo>
                  <a:lnTo>
                    <a:pt x="88" y="132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0" y="118"/>
                  </a:lnTo>
                  <a:lnTo>
                    <a:pt x="74" y="115"/>
                  </a:lnTo>
                  <a:lnTo>
                    <a:pt x="71" y="115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58" y="108"/>
                  </a:lnTo>
                  <a:lnTo>
                    <a:pt x="52" y="106"/>
                  </a:lnTo>
                  <a:lnTo>
                    <a:pt x="41" y="104"/>
                  </a:lnTo>
                  <a:lnTo>
                    <a:pt x="36" y="104"/>
                  </a:lnTo>
                  <a:lnTo>
                    <a:pt x="32" y="103"/>
                  </a:lnTo>
                  <a:lnTo>
                    <a:pt x="29" y="102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5" y="92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33" y="80"/>
                  </a:lnTo>
                  <a:lnTo>
                    <a:pt x="36" y="78"/>
                  </a:lnTo>
                  <a:lnTo>
                    <a:pt x="40" y="77"/>
                  </a:lnTo>
                  <a:lnTo>
                    <a:pt x="43" y="75"/>
                  </a:lnTo>
                  <a:lnTo>
                    <a:pt x="55" y="75"/>
                  </a:lnTo>
                  <a:lnTo>
                    <a:pt x="58" y="74"/>
                  </a:lnTo>
                  <a:lnTo>
                    <a:pt x="62" y="74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75" y="69"/>
                  </a:lnTo>
                  <a:lnTo>
                    <a:pt x="84" y="65"/>
                  </a:lnTo>
                  <a:lnTo>
                    <a:pt x="92" y="62"/>
                  </a:lnTo>
                  <a:lnTo>
                    <a:pt x="96" y="62"/>
                  </a:lnTo>
                  <a:lnTo>
                    <a:pt x="101" y="63"/>
                  </a:lnTo>
                  <a:lnTo>
                    <a:pt x="108" y="62"/>
                  </a:lnTo>
                  <a:lnTo>
                    <a:pt x="116" y="60"/>
                  </a:lnTo>
                  <a:lnTo>
                    <a:pt x="123" y="58"/>
                  </a:lnTo>
                  <a:lnTo>
                    <a:pt x="126" y="56"/>
                  </a:lnTo>
                  <a:lnTo>
                    <a:pt x="129" y="54"/>
                  </a:lnTo>
                  <a:lnTo>
                    <a:pt x="132" y="49"/>
                  </a:lnTo>
                  <a:lnTo>
                    <a:pt x="134" y="44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7" y="41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8" y="48"/>
                  </a:lnTo>
                  <a:lnTo>
                    <a:pt x="153" y="54"/>
                  </a:lnTo>
                  <a:lnTo>
                    <a:pt x="163" y="54"/>
                  </a:lnTo>
                  <a:lnTo>
                    <a:pt x="168" y="51"/>
                  </a:lnTo>
                  <a:lnTo>
                    <a:pt x="173" y="51"/>
                  </a:lnTo>
                  <a:lnTo>
                    <a:pt x="177" y="52"/>
                  </a:lnTo>
                  <a:lnTo>
                    <a:pt x="181" y="52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90" y="55"/>
                  </a:lnTo>
                  <a:lnTo>
                    <a:pt x="194" y="55"/>
                  </a:lnTo>
                  <a:lnTo>
                    <a:pt x="201" y="54"/>
                  </a:lnTo>
                  <a:lnTo>
                    <a:pt x="218" y="51"/>
                  </a:lnTo>
                  <a:lnTo>
                    <a:pt x="224" y="51"/>
                  </a:lnTo>
                  <a:lnTo>
                    <a:pt x="234" y="54"/>
                  </a:lnTo>
                  <a:lnTo>
                    <a:pt x="253" y="62"/>
                  </a:lnTo>
                  <a:lnTo>
                    <a:pt x="260" y="63"/>
                  </a:lnTo>
                  <a:lnTo>
                    <a:pt x="267" y="63"/>
                  </a:lnTo>
                  <a:lnTo>
                    <a:pt x="278" y="62"/>
                  </a:lnTo>
                  <a:lnTo>
                    <a:pt x="290" y="60"/>
                  </a:lnTo>
                  <a:lnTo>
                    <a:pt x="302" y="58"/>
                  </a:lnTo>
                  <a:lnTo>
                    <a:pt x="312" y="56"/>
                  </a:lnTo>
                  <a:lnTo>
                    <a:pt x="317" y="55"/>
                  </a:lnTo>
                  <a:lnTo>
                    <a:pt x="322" y="58"/>
                  </a:lnTo>
                  <a:lnTo>
                    <a:pt x="335" y="69"/>
                  </a:lnTo>
                  <a:lnTo>
                    <a:pt x="343" y="74"/>
                  </a:lnTo>
                  <a:lnTo>
                    <a:pt x="352" y="74"/>
                  </a:lnTo>
                  <a:lnTo>
                    <a:pt x="361" y="73"/>
                  </a:lnTo>
                  <a:lnTo>
                    <a:pt x="367" y="74"/>
                  </a:lnTo>
                  <a:lnTo>
                    <a:pt x="378" y="80"/>
                  </a:lnTo>
                  <a:lnTo>
                    <a:pt x="379" y="80"/>
                  </a:lnTo>
                  <a:lnTo>
                    <a:pt x="382" y="81"/>
                  </a:lnTo>
                  <a:lnTo>
                    <a:pt x="390" y="89"/>
                  </a:lnTo>
                  <a:lnTo>
                    <a:pt x="393" y="91"/>
                  </a:lnTo>
                  <a:lnTo>
                    <a:pt x="398" y="88"/>
                  </a:lnTo>
                  <a:lnTo>
                    <a:pt x="402" y="85"/>
                  </a:lnTo>
                  <a:lnTo>
                    <a:pt x="405" y="82"/>
                  </a:lnTo>
                  <a:lnTo>
                    <a:pt x="409" y="80"/>
                  </a:lnTo>
                  <a:lnTo>
                    <a:pt x="410" y="77"/>
                  </a:lnTo>
                  <a:lnTo>
                    <a:pt x="412" y="75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6" y="71"/>
                  </a:lnTo>
                  <a:lnTo>
                    <a:pt x="424" y="71"/>
                  </a:lnTo>
                  <a:lnTo>
                    <a:pt x="434" y="74"/>
                  </a:lnTo>
                  <a:lnTo>
                    <a:pt x="447" y="75"/>
                  </a:lnTo>
                  <a:lnTo>
                    <a:pt x="457" y="75"/>
                  </a:lnTo>
                  <a:lnTo>
                    <a:pt x="462" y="73"/>
                  </a:lnTo>
                  <a:lnTo>
                    <a:pt x="466" y="70"/>
                  </a:lnTo>
                  <a:lnTo>
                    <a:pt x="475" y="66"/>
                  </a:lnTo>
                  <a:lnTo>
                    <a:pt x="484" y="65"/>
                  </a:lnTo>
                  <a:lnTo>
                    <a:pt x="492" y="67"/>
                  </a:lnTo>
                  <a:lnTo>
                    <a:pt x="499" y="70"/>
                  </a:lnTo>
                  <a:lnTo>
                    <a:pt x="505" y="71"/>
                  </a:lnTo>
                  <a:lnTo>
                    <a:pt x="506" y="70"/>
                  </a:lnTo>
                  <a:lnTo>
                    <a:pt x="509" y="69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6" y="63"/>
                  </a:lnTo>
                  <a:lnTo>
                    <a:pt x="517" y="65"/>
                  </a:lnTo>
                  <a:lnTo>
                    <a:pt x="518" y="67"/>
                  </a:lnTo>
                  <a:lnTo>
                    <a:pt x="520" y="71"/>
                  </a:lnTo>
                  <a:lnTo>
                    <a:pt x="523" y="74"/>
                  </a:lnTo>
                  <a:lnTo>
                    <a:pt x="524" y="77"/>
                  </a:lnTo>
                  <a:lnTo>
                    <a:pt x="525" y="78"/>
                  </a:lnTo>
                  <a:lnTo>
                    <a:pt x="525" y="80"/>
                  </a:lnTo>
                  <a:lnTo>
                    <a:pt x="528" y="78"/>
                  </a:lnTo>
                  <a:lnTo>
                    <a:pt x="533" y="73"/>
                  </a:lnTo>
                  <a:lnTo>
                    <a:pt x="536" y="71"/>
                  </a:lnTo>
                  <a:lnTo>
                    <a:pt x="540" y="69"/>
                  </a:lnTo>
                  <a:lnTo>
                    <a:pt x="543" y="67"/>
                  </a:lnTo>
                  <a:lnTo>
                    <a:pt x="551" y="67"/>
                  </a:lnTo>
                  <a:lnTo>
                    <a:pt x="561" y="69"/>
                  </a:lnTo>
                  <a:lnTo>
                    <a:pt x="588" y="69"/>
                  </a:lnTo>
                  <a:lnTo>
                    <a:pt x="596" y="70"/>
                  </a:lnTo>
                  <a:lnTo>
                    <a:pt x="606" y="73"/>
                  </a:lnTo>
                  <a:lnTo>
                    <a:pt x="611" y="77"/>
                  </a:lnTo>
                  <a:lnTo>
                    <a:pt x="618" y="80"/>
                  </a:lnTo>
                  <a:lnTo>
                    <a:pt x="626" y="82"/>
                  </a:lnTo>
                  <a:lnTo>
                    <a:pt x="636" y="84"/>
                  </a:lnTo>
                  <a:lnTo>
                    <a:pt x="643" y="88"/>
                  </a:lnTo>
                  <a:lnTo>
                    <a:pt x="646" y="89"/>
                  </a:lnTo>
                  <a:lnTo>
                    <a:pt x="652" y="89"/>
                  </a:lnTo>
                  <a:lnTo>
                    <a:pt x="657" y="85"/>
                  </a:lnTo>
                  <a:lnTo>
                    <a:pt x="658" y="82"/>
                  </a:lnTo>
                  <a:lnTo>
                    <a:pt x="658" y="81"/>
                  </a:lnTo>
                  <a:lnTo>
                    <a:pt x="657" y="80"/>
                  </a:lnTo>
                  <a:lnTo>
                    <a:pt x="651" y="77"/>
                  </a:lnTo>
                  <a:lnTo>
                    <a:pt x="646" y="71"/>
                  </a:lnTo>
                  <a:lnTo>
                    <a:pt x="643" y="70"/>
                  </a:lnTo>
                  <a:lnTo>
                    <a:pt x="640" y="65"/>
                  </a:lnTo>
                  <a:lnTo>
                    <a:pt x="636" y="59"/>
                  </a:lnTo>
                  <a:lnTo>
                    <a:pt x="625" y="45"/>
                  </a:lnTo>
                  <a:lnTo>
                    <a:pt x="622" y="41"/>
                  </a:lnTo>
                  <a:lnTo>
                    <a:pt x="620" y="38"/>
                  </a:lnTo>
                  <a:lnTo>
                    <a:pt x="617" y="40"/>
                  </a:lnTo>
                  <a:lnTo>
                    <a:pt x="616" y="43"/>
                  </a:lnTo>
                  <a:lnTo>
                    <a:pt x="613" y="47"/>
                  </a:lnTo>
                  <a:lnTo>
                    <a:pt x="607" y="54"/>
                  </a:lnTo>
                  <a:lnTo>
                    <a:pt x="599" y="56"/>
                  </a:lnTo>
                  <a:lnTo>
                    <a:pt x="575" y="59"/>
                  </a:lnTo>
                  <a:lnTo>
                    <a:pt x="566" y="59"/>
                  </a:lnTo>
                  <a:lnTo>
                    <a:pt x="562" y="56"/>
                  </a:lnTo>
                  <a:lnTo>
                    <a:pt x="559" y="52"/>
                  </a:lnTo>
                  <a:lnTo>
                    <a:pt x="555" y="48"/>
                  </a:lnTo>
                  <a:lnTo>
                    <a:pt x="547" y="47"/>
                  </a:lnTo>
                  <a:lnTo>
                    <a:pt x="542" y="45"/>
                  </a:lnTo>
                  <a:lnTo>
                    <a:pt x="538" y="45"/>
                  </a:lnTo>
                  <a:lnTo>
                    <a:pt x="535" y="44"/>
                  </a:lnTo>
                  <a:lnTo>
                    <a:pt x="533" y="43"/>
                  </a:lnTo>
                  <a:lnTo>
                    <a:pt x="535" y="41"/>
                  </a:lnTo>
                  <a:lnTo>
                    <a:pt x="535" y="40"/>
                  </a:lnTo>
                  <a:lnTo>
                    <a:pt x="536" y="38"/>
                  </a:lnTo>
                  <a:lnTo>
                    <a:pt x="539" y="37"/>
                  </a:lnTo>
                  <a:lnTo>
                    <a:pt x="540" y="37"/>
                  </a:lnTo>
                  <a:lnTo>
                    <a:pt x="544" y="34"/>
                  </a:lnTo>
                  <a:lnTo>
                    <a:pt x="549" y="29"/>
                  </a:lnTo>
                  <a:lnTo>
                    <a:pt x="554" y="12"/>
                  </a:lnTo>
                  <a:lnTo>
                    <a:pt x="557" y="8"/>
                  </a:lnTo>
                  <a:lnTo>
                    <a:pt x="561" y="6"/>
                  </a:lnTo>
                  <a:lnTo>
                    <a:pt x="569" y="6"/>
                  </a:lnTo>
                  <a:lnTo>
                    <a:pt x="579" y="7"/>
                  </a:lnTo>
                  <a:lnTo>
                    <a:pt x="588" y="7"/>
                  </a:lnTo>
                  <a:lnTo>
                    <a:pt x="595" y="6"/>
                  </a:lnTo>
                  <a:lnTo>
                    <a:pt x="603" y="6"/>
                  </a:lnTo>
                  <a:lnTo>
                    <a:pt x="613" y="7"/>
                  </a:lnTo>
                  <a:lnTo>
                    <a:pt x="621" y="6"/>
                  </a:lnTo>
                  <a:lnTo>
                    <a:pt x="626" y="3"/>
                  </a:lnTo>
                  <a:lnTo>
                    <a:pt x="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-3179998" y="1791091"/>
              <a:ext cx="24434" cy="1679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6" y="4"/>
                </a:cxn>
                <a:cxn ang="0">
                  <a:pos x="16" y="10"/>
                </a:cxn>
                <a:cxn ang="0">
                  <a:pos x="15" y="11"/>
                </a:cxn>
                <a:cxn ang="0">
                  <a:pos x="9" y="11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16" h="11">
                  <a:moveTo>
                    <a:pt x="7" y="0"/>
                  </a:moveTo>
                  <a:lnTo>
                    <a:pt x="11" y="2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-3123495" y="1810944"/>
              <a:ext cx="22908" cy="1679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7" y="11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15" h="11">
                  <a:moveTo>
                    <a:pt x="5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-3934401" y="1449010"/>
              <a:ext cx="334443" cy="9315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5" y="8"/>
                </a:cxn>
                <a:cxn ang="0">
                  <a:pos x="90" y="15"/>
                </a:cxn>
                <a:cxn ang="0">
                  <a:pos x="111" y="17"/>
                </a:cxn>
                <a:cxn ang="0">
                  <a:pos x="125" y="19"/>
                </a:cxn>
                <a:cxn ang="0">
                  <a:pos x="132" y="24"/>
                </a:cxn>
                <a:cxn ang="0">
                  <a:pos x="141" y="30"/>
                </a:cxn>
                <a:cxn ang="0">
                  <a:pos x="148" y="31"/>
                </a:cxn>
                <a:cxn ang="0">
                  <a:pos x="157" y="24"/>
                </a:cxn>
                <a:cxn ang="0">
                  <a:pos x="162" y="20"/>
                </a:cxn>
                <a:cxn ang="0">
                  <a:pos x="168" y="15"/>
                </a:cxn>
                <a:cxn ang="0">
                  <a:pos x="181" y="13"/>
                </a:cxn>
                <a:cxn ang="0">
                  <a:pos x="185" y="17"/>
                </a:cxn>
                <a:cxn ang="0">
                  <a:pos x="189" y="24"/>
                </a:cxn>
                <a:cxn ang="0">
                  <a:pos x="196" y="27"/>
                </a:cxn>
                <a:cxn ang="0">
                  <a:pos x="204" y="24"/>
                </a:cxn>
                <a:cxn ang="0">
                  <a:pos x="211" y="20"/>
                </a:cxn>
                <a:cxn ang="0">
                  <a:pos x="216" y="21"/>
                </a:cxn>
                <a:cxn ang="0">
                  <a:pos x="219" y="26"/>
                </a:cxn>
                <a:cxn ang="0">
                  <a:pos x="216" y="34"/>
                </a:cxn>
                <a:cxn ang="0">
                  <a:pos x="215" y="47"/>
                </a:cxn>
                <a:cxn ang="0">
                  <a:pos x="209" y="54"/>
                </a:cxn>
                <a:cxn ang="0">
                  <a:pos x="205" y="58"/>
                </a:cxn>
                <a:cxn ang="0">
                  <a:pos x="194" y="61"/>
                </a:cxn>
                <a:cxn ang="0">
                  <a:pos x="173" y="57"/>
                </a:cxn>
                <a:cxn ang="0">
                  <a:pos x="149" y="56"/>
                </a:cxn>
                <a:cxn ang="0">
                  <a:pos x="132" y="58"/>
                </a:cxn>
                <a:cxn ang="0">
                  <a:pos x="115" y="57"/>
                </a:cxn>
                <a:cxn ang="0">
                  <a:pos x="111" y="53"/>
                </a:cxn>
                <a:cxn ang="0">
                  <a:pos x="107" y="43"/>
                </a:cxn>
                <a:cxn ang="0">
                  <a:pos x="101" y="39"/>
                </a:cxn>
                <a:cxn ang="0">
                  <a:pos x="92" y="43"/>
                </a:cxn>
                <a:cxn ang="0">
                  <a:pos x="84" y="49"/>
                </a:cxn>
                <a:cxn ang="0">
                  <a:pos x="80" y="47"/>
                </a:cxn>
                <a:cxn ang="0">
                  <a:pos x="71" y="38"/>
                </a:cxn>
                <a:cxn ang="0">
                  <a:pos x="70" y="31"/>
                </a:cxn>
                <a:cxn ang="0">
                  <a:pos x="63" y="27"/>
                </a:cxn>
                <a:cxn ang="0">
                  <a:pos x="49" y="31"/>
                </a:cxn>
                <a:cxn ang="0">
                  <a:pos x="39" y="34"/>
                </a:cxn>
                <a:cxn ang="0">
                  <a:pos x="8" y="35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7" y="23"/>
                </a:cxn>
                <a:cxn ang="0">
                  <a:pos x="18" y="19"/>
                </a:cxn>
                <a:cxn ang="0">
                  <a:pos x="17" y="16"/>
                </a:cxn>
                <a:cxn ang="0">
                  <a:pos x="15" y="12"/>
                </a:cxn>
                <a:cxn ang="0">
                  <a:pos x="22" y="10"/>
                </a:cxn>
                <a:cxn ang="0">
                  <a:pos x="41" y="5"/>
                </a:cxn>
                <a:cxn ang="0">
                  <a:pos x="65" y="0"/>
                </a:cxn>
              </a:cxnLst>
              <a:rect l="0" t="0" r="r" b="b"/>
              <a:pathLst>
                <a:path w="219" h="61">
                  <a:moveTo>
                    <a:pt x="65" y="0"/>
                  </a:moveTo>
                  <a:lnTo>
                    <a:pt x="74" y="0"/>
                  </a:lnTo>
                  <a:lnTo>
                    <a:pt x="81" y="4"/>
                  </a:lnTo>
                  <a:lnTo>
                    <a:pt x="85" y="8"/>
                  </a:lnTo>
                  <a:lnTo>
                    <a:pt x="86" y="12"/>
                  </a:lnTo>
                  <a:lnTo>
                    <a:pt x="90" y="15"/>
                  </a:lnTo>
                  <a:lnTo>
                    <a:pt x="100" y="16"/>
                  </a:lnTo>
                  <a:lnTo>
                    <a:pt x="111" y="17"/>
                  </a:lnTo>
                  <a:lnTo>
                    <a:pt x="119" y="19"/>
                  </a:lnTo>
                  <a:lnTo>
                    <a:pt x="125" y="19"/>
                  </a:lnTo>
                  <a:lnTo>
                    <a:pt x="129" y="23"/>
                  </a:lnTo>
                  <a:lnTo>
                    <a:pt x="132" y="24"/>
                  </a:lnTo>
                  <a:lnTo>
                    <a:pt x="136" y="27"/>
                  </a:lnTo>
                  <a:lnTo>
                    <a:pt x="141" y="30"/>
                  </a:lnTo>
                  <a:lnTo>
                    <a:pt x="142" y="31"/>
                  </a:lnTo>
                  <a:lnTo>
                    <a:pt x="148" y="31"/>
                  </a:lnTo>
                  <a:lnTo>
                    <a:pt x="156" y="27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2" y="20"/>
                  </a:lnTo>
                  <a:lnTo>
                    <a:pt x="164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1" y="13"/>
                  </a:lnTo>
                  <a:lnTo>
                    <a:pt x="182" y="16"/>
                  </a:lnTo>
                  <a:lnTo>
                    <a:pt x="185" y="17"/>
                  </a:lnTo>
                  <a:lnTo>
                    <a:pt x="188" y="23"/>
                  </a:lnTo>
                  <a:lnTo>
                    <a:pt x="189" y="24"/>
                  </a:lnTo>
                  <a:lnTo>
                    <a:pt x="192" y="26"/>
                  </a:lnTo>
                  <a:lnTo>
                    <a:pt x="196" y="27"/>
                  </a:lnTo>
                  <a:lnTo>
                    <a:pt x="199" y="27"/>
                  </a:lnTo>
                  <a:lnTo>
                    <a:pt x="204" y="24"/>
                  </a:lnTo>
                  <a:lnTo>
                    <a:pt x="208" y="21"/>
                  </a:lnTo>
                  <a:lnTo>
                    <a:pt x="211" y="20"/>
                  </a:lnTo>
                  <a:lnTo>
                    <a:pt x="214" y="20"/>
                  </a:lnTo>
                  <a:lnTo>
                    <a:pt x="216" y="21"/>
                  </a:lnTo>
                  <a:lnTo>
                    <a:pt x="218" y="24"/>
                  </a:lnTo>
                  <a:lnTo>
                    <a:pt x="219" y="26"/>
                  </a:lnTo>
                  <a:lnTo>
                    <a:pt x="219" y="28"/>
                  </a:lnTo>
                  <a:lnTo>
                    <a:pt x="216" y="34"/>
                  </a:lnTo>
                  <a:lnTo>
                    <a:pt x="215" y="42"/>
                  </a:lnTo>
                  <a:lnTo>
                    <a:pt x="215" y="47"/>
                  </a:lnTo>
                  <a:lnTo>
                    <a:pt x="214" y="50"/>
                  </a:lnTo>
                  <a:lnTo>
                    <a:pt x="209" y="54"/>
                  </a:lnTo>
                  <a:lnTo>
                    <a:pt x="207" y="56"/>
                  </a:lnTo>
                  <a:lnTo>
                    <a:pt x="205" y="58"/>
                  </a:lnTo>
                  <a:lnTo>
                    <a:pt x="201" y="61"/>
                  </a:lnTo>
                  <a:lnTo>
                    <a:pt x="194" y="61"/>
                  </a:lnTo>
                  <a:lnTo>
                    <a:pt x="186" y="60"/>
                  </a:lnTo>
                  <a:lnTo>
                    <a:pt x="173" y="57"/>
                  </a:lnTo>
                  <a:lnTo>
                    <a:pt x="162" y="56"/>
                  </a:lnTo>
                  <a:lnTo>
                    <a:pt x="149" y="56"/>
                  </a:lnTo>
                  <a:lnTo>
                    <a:pt x="140" y="57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5" y="57"/>
                  </a:lnTo>
                  <a:lnTo>
                    <a:pt x="112" y="56"/>
                  </a:lnTo>
                  <a:lnTo>
                    <a:pt x="111" y="53"/>
                  </a:lnTo>
                  <a:lnTo>
                    <a:pt x="110" y="49"/>
                  </a:lnTo>
                  <a:lnTo>
                    <a:pt x="107" y="43"/>
                  </a:lnTo>
                  <a:lnTo>
                    <a:pt x="104" y="41"/>
                  </a:lnTo>
                  <a:lnTo>
                    <a:pt x="101" y="39"/>
                  </a:lnTo>
                  <a:lnTo>
                    <a:pt x="96" y="42"/>
                  </a:lnTo>
                  <a:lnTo>
                    <a:pt x="92" y="43"/>
                  </a:lnTo>
                  <a:lnTo>
                    <a:pt x="89" y="46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0" y="47"/>
                  </a:lnTo>
                  <a:lnTo>
                    <a:pt x="74" y="42"/>
                  </a:lnTo>
                  <a:lnTo>
                    <a:pt x="71" y="38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8"/>
                  </a:lnTo>
                  <a:lnTo>
                    <a:pt x="63" y="27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5" y="32"/>
                  </a:lnTo>
                  <a:lnTo>
                    <a:pt x="39" y="34"/>
                  </a:lnTo>
                  <a:lnTo>
                    <a:pt x="28" y="35"/>
                  </a:lnTo>
                  <a:lnTo>
                    <a:pt x="8" y="35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7" y="23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41" y="5"/>
                  </a:lnTo>
                  <a:lnTo>
                    <a:pt x="5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-3754200" y="1418468"/>
              <a:ext cx="67194" cy="4275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2"/>
                </a:cxn>
                <a:cxn ang="0">
                  <a:pos x="44" y="7"/>
                </a:cxn>
                <a:cxn ang="0">
                  <a:pos x="44" y="13"/>
                </a:cxn>
                <a:cxn ang="0">
                  <a:pos x="42" y="18"/>
                </a:cxn>
                <a:cxn ang="0">
                  <a:pos x="42" y="24"/>
                </a:cxn>
                <a:cxn ang="0">
                  <a:pos x="41" y="25"/>
                </a:cxn>
                <a:cxn ang="0">
                  <a:pos x="38" y="26"/>
                </a:cxn>
                <a:cxn ang="0">
                  <a:pos x="37" y="28"/>
                </a:cxn>
                <a:cxn ang="0">
                  <a:pos x="33" y="28"/>
                </a:cxn>
                <a:cxn ang="0">
                  <a:pos x="31" y="26"/>
                </a:cxn>
                <a:cxn ang="0">
                  <a:pos x="29" y="25"/>
                </a:cxn>
                <a:cxn ang="0">
                  <a:pos x="23" y="24"/>
                </a:cxn>
                <a:cxn ang="0">
                  <a:pos x="9" y="26"/>
                </a:cxn>
                <a:cxn ang="0">
                  <a:pos x="4" y="28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15" y="10"/>
                </a:cxn>
                <a:cxn ang="0">
                  <a:pos x="23" y="4"/>
                </a:cxn>
                <a:cxn ang="0">
                  <a:pos x="31" y="2"/>
                </a:cxn>
                <a:cxn ang="0">
                  <a:pos x="38" y="0"/>
                </a:cxn>
              </a:cxnLst>
              <a:rect l="0" t="0" r="r" b="b"/>
              <a:pathLst>
                <a:path w="44" h="28">
                  <a:moveTo>
                    <a:pt x="38" y="0"/>
                  </a:moveTo>
                  <a:lnTo>
                    <a:pt x="42" y="2"/>
                  </a:lnTo>
                  <a:lnTo>
                    <a:pt x="44" y="7"/>
                  </a:lnTo>
                  <a:lnTo>
                    <a:pt x="44" y="13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15" y="10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3599960" y="1406251"/>
              <a:ext cx="117590" cy="5192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6" y="8"/>
                </a:cxn>
                <a:cxn ang="0">
                  <a:pos x="70" y="12"/>
                </a:cxn>
                <a:cxn ang="0">
                  <a:pos x="71" y="15"/>
                </a:cxn>
                <a:cxn ang="0">
                  <a:pos x="74" y="19"/>
                </a:cxn>
                <a:cxn ang="0">
                  <a:pos x="75" y="22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5" y="34"/>
                </a:cxn>
                <a:cxn ang="0">
                  <a:pos x="68" y="34"/>
                </a:cxn>
                <a:cxn ang="0">
                  <a:pos x="64" y="33"/>
                </a:cxn>
                <a:cxn ang="0">
                  <a:pos x="60" y="33"/>
                </a:cxn>
                <a:cxn ang="0">
                  <a:pos x="53" y="32"/>
                </a:cxn>
                <a:cxn ang="0">
                  <a:pos x="49" y="30"/>
                </a:cxn>
                <a:cxn ang="0">
                  <a:pos x="47" y="29"/>
                </a:cxn>
                <a:cxn ang="0">
                  <a:pos x="44" y="26"/>
                </a:cxn>
                <a:cxn ang="0">
                  <a:pos x="44" y="22"/>
                </a:cxn>
                <a:cxn ang="0">
                  <a:pos x="40" y="21"/>
                </a:cxn>
                <a:cxn ang="0">
                  <a:pos x="31" y="21"/>
                </a:cxn>
                <a:cxn ang="0">
                  <a:pos x="23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36" y="0"/>
                </a:cxn>
              </a:cxnLst>
              <a:rect l="0" t="0" r="r" b="b"/>
              <a:pathLst>
                <a:path w="77" h="34">
                  <a:moveTo>
                    <a:pt x="36" y="0"/>
                  </a:moveTo>
                  <a:lnTo>
                    <a:pt x="55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5" y="34"/>
                  </a:lnTo>
                  <a:lnTo>
                    <a:pt x="68" y="34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53" y="32"/>
                  </a:lnTo>
                  <a:lnTo>
                    <a:pt x="49" y="30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1"/>
                  </a:lnTo>
                  <a:lnTo>
                    <a:pt x="31" y="21"/>
                  </a:lnTo>
                  <a:lnTo>
                    <a:pt x="23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-3581635" y="1478028"/>
              <a:ext cx="125225" cy="53451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0" y="0"/>
                </a:cxn>
                <a:cxn ang="0">
                  <a:pos x="78" y="2"/>
                </a:cxn>
                <a:cxn ang="0">
                  <a:pos x="82" y="7"/>
                </a:cxn>
                <a:cxn ang="0">
                  <a:pos x="82" y="13"/>
                </a:cxn>
                <a:cxn ang="0">
                  <a:pos x="77" y="22"/>
                </a:cxn>
                <a:cxn ang="0">
                  <a:pos x="69" y="27"/>
                </a:cxn>
                <a:cxn ang="0">
                  <a:pos x="58" y="27"/>
                </a:cxn>
                <a:cxn ang="0">
                  <a:pos x="55" y="28"/>
                </a:cxn>
                <a:cxn ang="0">
                  <a:pos x="54" y="28"/>
                </a:cxn>
                <a:cxn ang="0">
                  <a:pos x="52" y="27"/>
                </a:cxn>
                <a:cxn ang="0">
                  <a:pos x="52" y="24"/>
                </a:cxn>
                <a:cxn ang="0">
                  <a:pos x="51" y="22"/>
                </a:cxn>
                <a:cxn ang="0">
                  <a:pos x="47" y="18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25" y="18"/>
                </a:cxn>
                <a:cxn ang="0">
                  <a:pos x="21" y="18"/>
                </a:cxn>
                <a:cxn ang="0">
                  <a:pos x="18" y="19"/>
                </a:cxn>
                <a:cxn ang="0">
                  <a:pos x="17" y="20"/>
                </a:cxn>
                <a:cxn ang="0">
                  <a:pos x="15" y="24"/>
                </a:cxn>
                <a:cxn ang="0">
                  <a:pos x="13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7" y="35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0" y="31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9" y="2"/>
                </a:cxn>
                <a:cxn ang="0">
                  <a:pos x="18" y="1"/>
                </a:cxn>
                <a:cxn ang="0">
                  <a:pos x="55" y="1"/>
                </a:cxn>
                <a:cxn ang="0">
                  <a:pos x="65" y="0"/>
                </a:cxn>
              </a:cxnLst>
              <a:rect l="0" t="0" r="r" b="b"/>
              <a:pathLst>
                <a:path w="82" h="35">
                  <a:moveTo>
                    <a:pt x="65" y="0"/>
                  </a:moveTo>
                  <a:lnTo>
                    <a:pt x="70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2" y="13"/>
                  </a:lnTo>
                  <a:lnTo>
                    <a:pt x="77" y="22"/>
                  </a:lnTo>
                  <a:lnTo>
                    <a:pt x="69" y="27"/>
                  </a:lnTo>
                  <a:lnTo>
                    <a:pt x="58" y="27"/>
                  </a:lnTo>
                  <a:lnTo>
                    <a:pt x="55" y="28"/>
                  </a:lnTo>
                  <a:lnTo>
                    <a:pt x="54" y="28"/>
                  </a:lnTo>
                  <a:lnTo>
                    <a:pt x="52" y="27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47" y="1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7"/>
                  </a:lnTo>
                  <a:lnTo>
                    <a:pt x="11" y="31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9"/>
                  </a:lnTo>
                  <a:lnTo>
                    <a:pt x="3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55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-3538876" y="1545222"/>
              <a:ext cx="102319" cy="6414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3" y="1"/>
                </a:cxn>
                <a:cxn ang="0">
                  <a:pos x="58" y="2"/>
                </a:cxn>
                <a:cxn ang="0">
                  <a:pos x="63" y="8"/>
                </a:cxn>
                <a:cxn ang="0">
                  <a:pos x="65" y="16"/>
                </a:cxn>
                <a:cxn ang="0">
                  <a:pos x="67" y="23"/>
                </a:cxn>
                <a:cxn ang="0">
                  <a:pos x="65" y="26"/>
                </a:cxn>
                <a:cxn ang="0">
                  <a:pos x="63" y="28"/>
                </a:cxn>
                <a:cxn ang="0">
                  <a:pos x="61" y="31"/>
                </a:cxn>
                <a:cxn ang="0">
                  <a:pos x="58" y="34"/>
                </a:cxn>
                <a:cxn ang="0">
                  <a:pos x="56" y="38"/>
                </a:cxn>
                <a:cxn ang="0">
                  <a:pos x="50" y="41"/>
                </a:cxn>
                <a:cxn ang="0">
                  <a:pos x="46" y="42"/>
                </a:cxn>
                <a:cxn ang="0">
                  <a:pos x="43" y="42"/>
                </a:cxn>
                <a:cxn ang="0">
                  <a:pos x="41" y="41"/>
                </a:cxn>
                <a:cxn ang="0">
                  <a:pos x="35" y="35"/>
                </a:cxn>
                <a:cxn ang="0">
                  <a:pos x="34" y="32"/>
                </a:cxn>
                <a:cxn ang="0">
                  <a:pos x="32" y="28"/>
                </a:cxn>
                <a:cxn ang="0">
                  <a:pos x="30" y="23"/>
                </a:cxn>
                <a:cxn ang="0">
                  <a:pos x="30" y="20"/>
                </a:cxn>
                <a:cxn ang="0">
                  <a:pos x="27" y="19"/>
                </a:cxn>
                <a:cxn ang="0">
                  <a:pos x="13" y="21"/>
                </a:cxn>
                <a:cxn ang="0">
                  <a:pos x="8" y="21"/>
                </a:cxn>
                <a:cxn ang="0">
                  <a:pos x="2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8" y="2"/>
                </a:cxn>
                <a:cxn ang="0">
                  <a:pos x="30" y="2"/>
                </a:cxn>
                <a:cxn ang="0">
                  <a:pos x="35" y="1"/>
                </a:cxn>
                <a:cxn ang="0">
                  <a:pos x="43" y="0"/>
                </a:cxn>
              </a:cxnLst>
              <a:rect l="0" t="0" r="r" b="b"/>
              <a:pathLst>
                <a:path w="67" h="42">
                  <a:moveTo>
                    <a:pt x="43" y="0"/>
                  </a:moveTo>
                  <a:lnTo>
                    <a:pt x="53" y="1"/>
                  </a:lnTo>
                  <a:lnTo>
                    <a:pt x="58" y="2"/>
                  </a:lnTo>
                  <a:lnTo>
                    <a:pt x="63" y="8"/>
                  </a:lnTo>
                  <a:lnTo>
                    <a:pt x="65" y="16"/>
                  </a:lnTo>
                  <a:lnTo>
                    <a:pt x="67" y="23"/>
                  </a:lnTo>
                  <a:lnTo>
                    <a:pt x="65" y="26"/>
                  </a:lnTo>
                  <a:lnTo>
                    <a:pt x="63" y="28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6" y="38"/>
                  </a:lnTo>
                  <a:lnTo>
                    <a:pt x="50" y="41"/>
                  </a:lnTo>
                  <a:lnTo>
                    <a:pt x="46" y="42"/>
                  </a:lnTo>
                  <a:lnTo>
                    <a:pt x="43" y="42"/>
                  </a:lnTo>
                  <a:lnTo>
                    <a:pt x="41" y="41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5"/>
                  </a:lnTo>
                  <a:lnTo>
                    <a:pt x="8" y="2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-3412122" y="1534530"/>
              <a:ext cx="74830" cy="3665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3" y="0"/>
                </a:cxn>
                <a:cxn ang="0">
                  <a:pos x="36" y="1"/>
                </a:cxn>
                <a:cxn ang="0">
                  <a:pos x="38" y="4"/>
                </a:cxn>
                <a:cxn ang="0">
                  <a:pos x="42" y="5"/>
                </a:cxn>
                <a:cxn ang="0">
                  <a:pos x="45" y="5"/>
                </a:cxn>
                <a:cxn ang="0">
                  <a:pos x="48" y="7"/>
                </a:cxn>
                <a:cxn ang="0">
                  <a:pos x="49" y="8"/>
                </a:cxn>
                <a:cxn ang="0">
                  <a:pos x="49" y="18"/>
                </a:cxn>
                <a:cxn ang="0">
                  <a:pos x="48" y="19"/>
                </a:cxn>
                <a:cxn ang="0">
                  <a:pos x="45" y="20"/>
                </a:cxn>
                <a:cxn ang="0">
                  <a:pos x="32" y="22"/>
                </a:cxn>
                <a:cxn ang="0">
                  <a:pos x="15" y="24"/>
                </a:cxn>
                <a:cxn ang="0">
                  <a:pos x="6" y="24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6" y="11"/>
                </a:cxn>
                <a:cxn ang="0">
                  <a:pos x="14" y="7"/>
                </a:cxn>
                <a:cxn ang="0">
                  <a:pos x="21" y="2"/>
                </a:cxn>
                <a:cxn ang="0">
                  <a:pos x="26" y="0"/>
                </a:cxn>
              </a:cxnLst>
              <a:rect l="0" t="0" r="r" b="b"/>
              <a:pathLst>
                <a:path w="49" h="24">
                  <a:moveTo>
                    <a:pt x="26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32" y="22"/>
                  </a:lnTo>
                  <a:lnTo>
                    <a:pt x="15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6" y="11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-3416705" y="1500933"/>
              <a:ext cx="38179" cy="2290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21" y="3"/>
                </a:cxn>
                <a:cxn ang="0">
                  <a:pos x="25" y="9"/>
                </a:cxn>
                <a:cxn ang="0">
                  <a:pos x="25" y="13"/>
                </a:cxn>
                <a:cxn ang="0">
                  <a:pos x="19" y="15"/>
                </a:cxn>
                <a:cxn ang="0">
                  <a:pos x="13" y="15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25" h="15">
                  <a:moveTo>
                    <a:pt x="6" y="0"/>
                  </a:moveTo>
                  <a:lnTo>
                    <a:pt x="13" y="0"/>
                  </a:lnTo>
                  <a:lnTo>
                    <a:pt x="21" y="3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-3447247" y="1429158"/>
              <a:ext cx="335970" cy="1007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3"/>
                </a:cxn>
                <a:cxn ang="0">
                  <a:pos x="11" y="4"/>
                </a:cxn>
                <a:cxn ang="0">
                  <a:pos x="19" y="7"/>
                </a:cxn>
                <a:cxn ang="0">
                  <a:pos x="26" y="10"/>
                </a:cxn>
                <a:cxn ang="0">
                  <a:pos x="35" y="13"/>
                </a:cxn>
                <a:cxn ang="0">
                  <a:pos x="42" y="14"/>
                </a:cxn>
                <a:cxn ang="0">
                  <a:pos x="46" y="15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67" y="25"/>
                </a:cxn>
                <a:cxn ang="0">
                  <a:pos x="74" y="32"/>
                </a:cxn>
                <a:cxn ang="0">
                  <a:pos x="81" y="36"/>
                </a:cxn>
                <a:cxn ang="0">
                  <a:pos x="87" y="41"/>
                </a:cxn>
                <a:cxn ang="0">
                  <a:pos x="94" y="45"/>
                </a:cxn>
                <a:cxn ang="0">
                  <a:pos x="102" y="47"/>
                </a:cxn>
                <a:cxn ang="0">
                  <a:pos x="117" y="45"/>
                </a:cxn>
                <a:cxn ang="0">
                  <a:pos x="135" y="47"/>
                </a:cxn>
                <a:cxn ang="0">
                  <a:pos x="145" y="47"/>
                </a:cxn>
                <a:cxn ang="0">
                  <a:pos x="157" y="48"/>
                </a:cxn>
                <a:cxn ang="0">
                  <a:pos x="171" y="48"/>
                </a:cxn>
                <a:cxn ang="0">
                  <a:pos x="182" y="47"/>
                </a:cxn>
                <a:cxn ang="0">
                  <a:pos x="195" y="47"/>
                </a:cxn>
                <a:cxn ang="0">
                  <a:pos x="204" y="48"/>
                </a:cxn>
                <a:cxn ang="0">
                  <a:pos x="212" y="51"/>
                </a:cxn>
                <a:cxn ang="0">
                  <a:pos x="219" y="54"/>
                </a:cxn>
                <a:cxn ang="0">
                  <a:pos x="220" y="56"/>
                </a:cxn>
                <a:cxn ang="0">
                  <a:pos x="220" y="58"/>
                </a:cxn>
                <a:cxn ang="0">
                  <a:pos x="213" y="65"/>
                </a:cxn>
                <a:cxn ang="0">
                  <a:pos x="209" y="65"/>
                </a:cxn>
                <a:cxn ang="0">
                  <a:pos x="204" y="66"/>
                </a:cxn>
                <a:cxn ang="0">
                  <a:pos x="187" y="65"/>
                </a:cxn>
                <a:cxn ang="0">
                  <a:pos x="167" y="63"/>
                </a:cxn>
                <a:cxn ang="0">
                  <a:pos x="149" y="62"/>
                </a:cxn>
                <a:cxn ang="0">
                  <a:pos x="137" y="62"/>
                </a:cxn>
                <a:cxn ang="0">
                  <a:pos x="126" y="63"/>
                </a:cxn>
                <a:cxn ang="0">
                  <a:pos x="119" y="65"/>
                </a:cxn>
                <a:cxn ang="0">
                  <a:pos x="116" y="65"/>
                </a:cxn>
                <a:cxn ang="0">
                  <a:pos x="94" y="62"/>
                </a:cxn>
                <a:cxn ang="0">
                  <a:pos x="91" y="60"/>
                </a:cxn>
                <a:cxn ang="0">
                  <a:pos x="83" y="58"/>
                </a:cxn>
                <a:cxn ang="0">
                  <a:pos x="75" y="52"/>
                </a:cxn>
                <a:cxn ang="0">
                  <a:pos x="68" y="47"/>
                </a:cxn>
                <a:cxn ang="0">
                  <a:pos x="63" y="41"/>
                </a:cxn>
                <a:cxn ang="0">
                  <a:pos x="44" y="36"/>
                </a:cxn>
                <a:cxn ang="0">
                  <a:pos x="35" y="33"/>
                </a:cxn>
                <a:cxn ang="0">
                  <a:pos x="26" y="28"/>
                </a:cxn>
                <a:cxn ang="0">
                  <a:pos x="15" y="22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220" h="66">
                  <a:moveTo>
                    <a:pt x="1" y="0"/>
                  </a:moveTo>
                  <a:lnTo>
                    <a:pt x="4" y="3"/>
                  </a:lnTo>
                  <a:lnTo>
                    <a:pt x="11" y="4"/>
                  </a:lnTo>
                  <a:lnTo>
                    <a:pt x="19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2" y="14"/>
                  </a:lnTo>
                  <a:lnTo>
                    <a:pt x="46" y="15"/>
                  </a:lnTo>
                  <a:lnTo>
                    <a:pt x="52" y="17"/>
                  </a:lnTo>
                  <a:lnTo>
                    <a:pt x="59" y="19"/>
                  </a:lnTo>
                  <a:lnTo>
                    <a:pt x="67" y="25"/>
                  </a:lnTo>
                  <a:lnTo>
                    <a:pt x="74" y="32"/>
                  </a:lnTo>
                  <a:lnTo>
                    <a:pt x="81" y="36"/>
                  </a:lnTo>
                  <a:lnTo>
                    <a:pt x="87" y="41"/>
                  </a:lnTo>
                  <a:lnTo>
                    <a:pt x="94" y="45"/>
                  </a:lnTo>
                  <a:lnTo>
                    <a:pt x="102" y="47"/>
                  </a:lnTo>
                  <a:lnTo>
                    <a:pt x="117" y="45"/>
                  </a:lnTo>
                  <a:lnTo>
                    <a:pt x="135" y="47"/>
                  </a:lnTo>
                  <a:lnTo>
                    <a:pt x="145" y="47"/>
                  </a:lnTo>
                  <a:lnTo>
                    <a:pt x="157" y="48"/>
                  </a:lnTo>
                  <a:lnTo>
                    <a:pt x="171" y="48"/>
                  </a:lnTo>
                  <a:lnTo>
                    <a:pt x="182" y="47"/>
                  </a:lnTo>
                  <a:lnTo>
                    <a:pt x="195" y="47"/>
                  </a:lnTo>
                  <a:lnTo>
                    <a:pt x="204" y="48"/>
                  </a:lnTo>
                  <a:lnTo>
                    <a:pt x="212" y="51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8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204" y="66"/>
                  </a:lnTo>
                  <a:lnTo>
                    <a:pt x="187" y="65"/>
                  </a:lnTo>
                  <a:lnTo>
                    <a:pt x="167" y="63"/>
                  </a:lnTo>
                  <a:lnTo>
                    <a:pt x="149" y="62"/>
                  </a:lnTo>
                  <a:lnTo>
                    <a:pt x="137" y="62"/>
                  </a:lnTo>
                  <a:lnTo>
                    <a:pt x="126" y="63"/>
                  </a:lnTo>
                  <a:lnTo>
                    <a:pt x="119" y="65"/>
                  </a:lnTo>
                  <a:lnTo>
                    <a:pt x="116" y="65"/>
                  </a:lnTo>
                  <a:lnTo>
                    <a:pt x="94" y="62"/>
                  </a:lnTo>
                  <a:lnTo>
                    <a:pt x="91" y="60"/>
                  </a:lnTo>
                  <a:lnTo>
                    <a:pt x="83" y="58"/>
                  </a:lnTo>
                  <a:lnTo>
                    <a:pt x="75" y="52"/>
                  </a:lnTo>
                  <a:lnTo>
                    <a:pt x="68" y="47"/>
                  </a:lnTo>
                  <a:lnTo>
                    <a:pt x="63" y="41"/>
                  </a:lnTo>
                  <a:lnTo>
                    <a:pt x="44" y="36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5" y="22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-2969255" y="1175653"/>
              <a:ext cx="1062885" cy="684160"/>
            </a:xfrm>
            <a:custGeom>
              <a:avLst/>
              <a:gdLst/>
              <a:ahLst/>
              <a:cxnLst>
                <a:cxn ang="0">
                  <a:pos x="498" y="13"/>
                </a:cxn>
                <a:cxn ang="0">
                  <a:pos x="472" y="26"/>
                </a:cxn>
                <a:cxn ang="0">
                  <a:pos x="401" y="33"/>
                </a:cxn>
                <a:cxn ang="0">
                  <a:pos x="468" y="35"/>
                </a:cxn>
                <a:cxn ang="0">
                  <a:pos x="524" y="20"/>
                </a:cxn>
                <a:cxn ang="0">
                  <a:pos x="558" y="20"/>
                </a:cxn>
                <a:cxn ang="0">
                  <a:pos x="582" y="66"/>
                </a:cxn>
                <a:cxn ang="0">
                  <a:pos x="619" y="105"/>
                </a:cxn>
                <a:cxn ang="0">
                  <a:pos x="692" y="80"/>
                </a:cxn>
                <a:cxn ang="0">
                  <a:pos x="659" y="121"/>
                </a:cxn>
                <a:cxn ang="0">
                  <a:pos x="619" y="180"/>
                </a:cxn>
                <a:cxn ang="0">
                  <a:pos x="637" y="191"/>
                </a:cxn>
                <a:cxn ang="0">
                  <a:pos x="623" y="226"/>
                </a:cxn>
                <a:cxn ang="0">
                  <a:pos x="578" y="239"/>
                </a:cxn>
                <a:cxn ang="0">
                  <a:pos x="585" y="276"/>
                </a:cxn>
                <a:cxn ang="0">
                  <a:pos x="574" y="300"/>
                </a:cxn>
                <a:cxn ang="0">
                  <a:pos x="559" y="277"/>
                </a:cxn>
                <a:cxn ang="0">
                  <a:pos x="539" y="288"/>
                </a:cxn>
                <a:cxn ang="0">
                  <a:pos x="566" y="310"/>
                </a:cxn>
                <a:cxn ang="0">
                  <a:pos x="550" y="311"/>
                </a:cxn>
                <a:cxn ang="0">
                  <a:pos x="465" y="328"/>
                </a:cxn>
                <a:cxn ang="0">
                  <a:pos x="440" y="359"/>
                </a:cxn>
                <a:cxn ang="0">
                  <a:pos x="375" y="373"/>
                </a:cxn>
                <a:cxn ang="0">
                  <a:pos x="373" y="390"/>
                </a:cxn>
                <a:cxn ang="0">
                  <a:pos x="358" y="402"/>
                </a:cxn>
                <a:cxn ang="0">
                  <a:pos x="346" y="439"/>
                </a:cxn>
                <a:cxn ang="0">
                  <a:pos x="317" y="440"/>
                </a:cxn>
                <a:cxn ang="0">
                  <a:pos x="310" y="432"/>
                </a:cxn>
                <a:cxn ang="0">
                  <a:pos x="279" y="422"/>
                </a:cxn>
                <a:cxn ang="0">
                  <a:pos x="249" y="381"/>
                </a:cxn>
                <a:cxn ang="0">
                  <a:pos x="231" y="370"/>
                </a:cxn>
                <a:cxn ang="0">
                  <a:pos x="221" y="333"/>
                </a:cxn>
                <a:cxn ang="0">
                  <a:pos x="228" y="318"/>
                </a:cxn>
                <a:cxn ang="0">
                  <a:pos x="215" y="287"/>
                </a:cxn>
                <a:cxn ang="0">
                  <a:pos x="239" y="303"/>
                </a:cxn>
                <a:cxn ang="0">
                  <a:pos x="249" y="313"/>
                </a:cxn>
                <a:cxn ang="0">
                  <a:pos x="249" y="287"/>
                </a:cxn>
                <a:cxn ang="0">
                  <a:pos x="219" y="269"/>
                </a:cxn>
                <a:cxn ang="0">
                  <a:pos x="205" y="287"/>
                </a:cxn>
                <a:cxn ang="0">
                  <a:pos x="194" y="243"/>
                </a:cxn>
                <a:cxn ang="0">
                  <a:pos x="146" y="210"/>
                </a:cxn>
                <a:cxn ang="0">
                  <a:pos x="79" y="205"/>
                </a:cxn>
                <a:cxn ang="0">
                  <a:pos x="71" y="184"/>
                </a:cxn>
                <a:cxn ang="0">
                  <a:pos x="52" y="214"/>
                </a:cxn>
                <a:cxn ang="0">
                  <a:pos x="16" y="188"/>
                </a:cxn>
                <a:cxn ang="0">
                  <a:pos x="27" y="174"/>
                </a:cxn>
                <a:cxn ang="0">
                  <a:pos x="57" y="148"/>
                </a:cxn>
                <a:cxn ang="0">
                  <a:pos x="86" y="126"/>
                </a:cxn>
                <a:cxn ang="0">
                  <a:pos x="113" y="111"/>
                </a:cxn>
                <a:cxn ang="0">
                  <a:pos x="127" y="92"/>
                </a:cxn>
                <a:cxn ang="0">
                  <a:pos x="211" y="80"/>
                </a:cxn>
                <a:cxn ang="0">
                  <a:pos x="256" y="68"/>
                </a:cxn>
                <a:cxn ang="0">
                  <a:pos x="268" y="42"/>
                </a:cxn>
                <a:cxn ang="0">
                  <a:pos x="279" y="58"/>
                </a:cxn>
                <a:cxn ang="0">
                  <a:pos x="305" y="28"/>
                </a:cxn>
                <a:cxn ang="0">
                  <a:pos x="377" y="6"/>
                </a:cxn>
              </a:cxnLst>
              <a:rect l="0" t="0" r="r" b="b"/>
              <a:pathLst>
                <a:path w="696" h="448">
                  <a:moveTo>
                    <a:pt x="420" y="0"/>
                  </a:moveTo>
                  <a:lnTo>
                    <a:pt x="435" y="0"/>
                  </a:lnTo>
                  <a:lnTo>
                    <a:pt x="455" y="3"/>
                  </a:lnTo>
                  <a:lnTo>
                    <a:pt x="477" y="9"/>
                  </a:lnTo>
                  <a:lnTo>
                    <a:pt x="496" y="11"/>
                  </a:lnTo>
                  <a:lnTo>
                    <a:pt x="498" y="13"/>
                  </a:lnTo>
                  <a:lnTo>
                    <a:pt x="500" y="13"/>
                  </a:lnTo>
                  <a:lnTo>
                    <a:pt x="504" y="17"/>
                  </a:lnTo>
                  <a:lnTo>
                    <a:pt x="502" y="20"/>
                  </a:lnTo>
                  <a:lnTo>
                    <a:pt x="498" y="21"/>
                  </a:lnTo>
                  <a:lnTo>
                    <a:pt x="487" y="24"/>
                  </a:lnTo>
                  <a:lnTo>
                    <a:pt x="472" y="26"/>
                  </a:lnTo>
                  <a:lnTo>
                    <a:pt x="457" y="31"/>
                  </a:lnTo>
                  <a:lnTo>
                    <a:pt x="443" y="33"/>
                  </a:lnTo>
                  <a:lnTo>
                    <a:pt x="431" y="35"/>
                  </a:lnTo>
                  <a:lnTo>
                    <a:pt x="418" y="35"/>
                  </a:lnTo>
                  <a:lnTo>
                    <a:pt x="407" y="33"/>
                  </a:lnTo>
                  <a:lnTo>
                    <a:pt x="401" y="33"/>
                  </a:lnTo>
                  <a:lnTo>
                    <a:pt x="406" y="35"/>
                  </a:lnTo>
                  <a:lnTo>
                    <a:pt x="416" y="36"/>
                  </a:lnTo>
                  <a:lnTo>
                    <a:pt x="428" y="39"/>
                  </a:lnTo>
                  <a:lnTo>
                    <a:pt x="444" y="39"/>
                  </a:lnTo>
                  <a:lnTo>
                    <a:pt x="463" y="36"/>
                  </a:lnTo>
                  <a:lnTo>
                    <a:pt x="468" y="35"/>
                  </a:lnTo>
                  <a:lnTo>
                    <a:pt x="474" y="32"/>
                  </a:lnTo>
                  <a:lnTo>
                    <a:pt x="484" y="29"/>
                  </a:lnTo>
                  <a:lnTo>
                    <a:pt x="495" y="31"/>
                  </a:lnTo>
                  <a:lnTo>
                    <a:pt x="502" y="29"/>
                  </a:lnTo>
                  <a:lnTo>
                    <a:pt x="511" y="25"/>
                  </a:lnTo>
                  <a:lnTo>
                    <a:pt x="524" y="20"/>
                  </a:lnTo>
                  <a:lnTo>
                    <a:pt x="532" y="18"/>
                  </a:lnTo>
                  <a:lnTo>
                    <a:pt x="540" y="20"/>
                  </a:lnTo>
                  <a:lnTo>
                    <a:pt x="547" y="21"/>
                  </a:lnTo>
                  <a:lnTo>
                    <a:pt x="552" y="21"/>
                  </a:lnTo>
                  <a:lnTo>
                    <a:pt x="555" y="20"/>
                  </a:lnTo>
                  <a:lnTo>
                    <a:pt x="558" y="20"/>
                  </a:lnTo>
                  <a:lnTo>
                    <a:pt x="563" y="18"/>
                  </a:lnTo>
                  <a:lnTo>
                    <a:pt x="569" y="20"/>
                  </a:lnTo>
                  <a:lnTo>
                    <a:pt x="571" y="25"/>
                  </a:lnTo>
                  <a:lnTo>
                    <a:pt x="573" y="35"/>
                  </a:lnTo>
                  <a:lnTo>
                    <a:pt x="578" y="57"/>
                  </a:lnTo>
                  <a:lnTo>
                    <a:pt x="582" y="66"/>
                  </a:lnTo>
                  <a:lnTo>
                    <a:pt x="588" y="74"/>
                  </a:lnTo>
                  <a:lnTo>
                    <a:pt x="592" y="83"/>
                  </a:lnTo>
                  <a:lnTo>
                    <a:pt x="596" y="92"/>
                  </a:lnTo>
                  <a:lnTo>
                    <a:pt x="602" y="99"/>
                  </a:lnTo>
                  <a:lnTo>
                    <a:pt x="610" y="105"/>
                  </a:lnTo>
                  <a:lnTo>
                    <a:pt x="619" y="105"/>
                  </a:lnTo>
                  <a:lnTo>
                    <a:pt x="629" y="99"/>
                  </a:lnTo>
                  <a:lnTo>
                    <a:pt x="647" y="81"/>
                  </a:lnTo>
                  <a:lnTo>
                    <a:pt x="658" y="76"/>
                  </a:lnTo>
                  <a:lnTo>
                    <a:pt x="671" y="74"/>
                  </a:lnTo>
                  <a:lnTo>
                    <a:pt x="682" y="77"/>
                  </a:lnTo>
                  <a:lnTo>
                    <a:pt x="692" y="80"/>
                  </a:lnTo>
                  <a:lnTo>
                    <a:pt x="696" y="84"/>
                  </a:lnTo>
                  <a:lnTo>
                    <a:pt x="696" y="91"/>
                  </a:lnTo>
                  <a:lnTo>
                    <a:pt x="692" y="98"/>
                  </a:lnTo>
                  <a:lnTo>
                    <a:pt x="685" y="105"/>
                  </a:lnTo>
                  <a:lnTo>
                    <a:pt x="669" y="113"/>
                  </a:lnTo>
                  <a:lnTo>
                    <a:pt x="659" y="121"/>
                  </a:lnTo>
                  <a:lnTo>
                    <a:pt x="640" y="140"/>
                  </a:lnTo>
                  <a:lnTo>
                    <a:pt x="633" y="148"/>
                  </a:lnTo>
                  <a:lnTo>
                    <a:pt x="625" y="157"/>
                  </a:lnTo>
                  <a:lnTo>
                    <a:pt x="621" y="163"/>
                  </a:lnTo>
                  <a:lnTo>
                    <a:pt x="618" y="170"/>
                  </a:lnTo>
                  <a:lnTo>
                    <a:pt x="619" y="180"/>
                  </a:lnTo>
                  <a:lnTo>
                    <a:pt x="622" y="184"/>
                  </a:lnTo>
                  <a:lnTo>
                    <a:pt x="623" y="187"/>
                  </a:lnTo>
                  <a:lnTo>
                    <a:pt x="626" y="188"/>
                  </a:lnTo>
                  <a:lnTo>
                    <a:pt x="633" y="188"/>
                  </a:lnTo>
                  <a:lnTo>
                    <a:pt x="636" y="189"/>
                  </a:lnTo>
                  <a:lnTo>
                    <a:pt x="637" y="191"/>
                  </a:lnTo>
                  <a:lnTo>
                    <a:pt x="637" y="192"/>
                  </a:lnTo>
                  <a:lnTo>
                    <a:pt x="632" y="198"/>
                  </a:lnTo>
                  <a:lnTo>
                    <a:pt x="629" y="202"/>
                  </a:lnTo>
                  <a:lnTo>
                    <a:pt x="628" y="205"/>
                  </a:lnTo>
                  <a:lnTo>
                    <a:pt x="625" y="214"/>
                  </a:lnTo>
                  <a:lnTo>
                    <a:pt x="623" y="226"/>
                  </a:lnTo>
                  <a:lnTo>
                    <a:pt x="623" y="240"/>
                  </a:lnTo>
                  <a:lnTo>
                    <a:pt x="622" y="244"/>
                  </a:lnTo>
                  <a:lnTo>
                    <a:pt x="617" y="244"/>
                  </a:lnTo>
                  <a:lnTo>
                    <a:pt x="592" y="236"/>
                  </a:lnTo>
                  <a:lnTo>
                    <a:pt x="584" y="236"/>
                  </a:lnTo>
                  <a:lnTo>
                    <a:pt x="578" y="239"/>
                  </a:lnTo>
                  <a:lnTo>
                    <a:pt x="576" y="244"/>
                  </a:lnTo>
                  <a:lnTo>
                    <a:pt x="576" y="251"/>
                  </a:lnTo>
                  <a:lnTo>
                    <a:pt x="578" y="258"/>
                  </a:lnTo>
                  <a:lnTo>
                    <a:pt x="581" y="266"/>
                  </a:lnTo>
                  <a:lnTo>
                    <a:pt x="582" y="272"/>
                  </a:lnTo>
                  <a:lnTo>
                    <a:pt x="585" y="276"/>
                  </a:lnTo>
                  <a:lnTo>
                    <a:pt x="587" y="280"/>
                  </a:lnTo>
                  <a:lnTo>
                    <a:pt x="588" y="281"/>
                  </a:lnTo>
                  <a:lnTo>
                    <a:pt x="588" y="290"/>
                  </a:lnTo>
                  <a:lnTo>
                    <a:pt x="585" y="295"/>
                  </a:lnTo>
                  <a:lnTo>
                    <a:pt x="582" y="298"/>
                  </a:lnTo>
                  <a:lnTo>
                    <a:pt x="574" y="300"/>
                  </a:lnTo>
                  <a:lnTo>
                    <a:pt x="566" y="298"/>
                  </a:lnTo>
                  <a:lnTo>
                    <a:pt x="562" y="294"/>
                  </a:lnTo>
                  <a:lnTo>
                    <a:pt x="562" y="290"/>
                  </a:lnTo>
                  <a:lnTo>
                    <a:pt x="561" y="287"/>
                  </a:lnTo>
                  <a:lnTo>
                    <a:pt x="561" y="283"/>
                  </a:lnTo>
                  <a:lnTo>
                    <a:pt x="559" y="277"/>
                  </a:lnTo>
                  <a:lnTo>
                    <a:pt x="546" y="269"/>
                  </a:lnTo>
                  <a:lnTo>
                    <a:pt x="539" y="266"/>
                  </a:lnTo>
                  <a:lnTo>
                    <a:pt x="535" y="265"/>
                  </a:lnTo>
                  <a:lnTo>
                    <a:pt x="533" y="268"/>
                  </a:lnTo>
                  <a:lnTo>
                    <a:pt x="536" y="281"/>
                  </a:lnTo>
                  <a:lnTo>
                    <a:pt x="539" y="288"/>
                  </a:lnTo>
                  <a:lnTo>
                    <a:pt x="544" y="291"/>
                  </a:lnTo>
                  <a:lnTo>
                    <a:pt x="552" y="294"/>
                  </a:lnTo>
                  <a:lnTo>
                    <a:pt x="556" y="298"/>
                  </a:lnTo>
                  <a:lnTo>
                    <a:pt x="559" y="302"/>
                  </a:lnTo>
                  <a:lnTo>
                    <a:pt x="566" y="309"/>
                  </a:lnTo>
                  <a:lnTo>
                    <a:pt x="566" y="310"/>
                  </a:lnTo>
                  <a:lnTo>
                    <a:pt x="563" y="311"/>
                  </a:lnTo>
                  <a:lnTo>
                    <a:pt x="561" y="311"/>
                  </a:lnTo>
                  <a:lnTo>
                    <a:pt x="558" y="313"/>
                  </a:lnTo>
                  <a:lnTo>
                    <a:pt x="555" y="313"/>
                  </a:lnTo>
                  <a:lnTo>
                    <a:pt x="552" y="311"/>
                  </a:lnTo>
                  <a:lnTo>
                    <a:pt x="550" y="311"/>
                  </a:lnTo>
                  <a:lnTo>
                    <a:pt x="543" y="313"/>
                  </a:lnTo>
                  <a:lnTo>
                    <a:pt x="521" y="324"/>
                  </a:lnTo>
                  <a:lnTo>
                    <a:pt x="507" y="328"/>
                  </a:lnTo>
                  <a:lnTo>
                    <a:pt x="495" y="329"/>
                  </a:lnTo>
                  <a:lnTo>
                    <a:pt x="483" y="328"/>
                  </a:lnTo>
                  <a:lnTo>
                    <a:pt x="465" y="328"/>
                  </a:lnTo>
                  <a:lnTo>
                    <a:pt x="461" y="331"/>
                  </a:lnTo>
                  <a:lnTo>
                    <a:pt x="455" y="337"/>
                  </a:lnTo>
                  <a:lnTo>
                    <a:pt x="450" y="346"/>
                  </a:lnTo>
                  <a:lnTo>
                    <a:pt x="446" y="354"/>
                  </a:lnTo>
                  <a:lnTo>
                    <a:pt x="443" y="358"/>
                  </a:lnTo>
                  <a:lnTo>
                    <a:pt x="440" y="359"/>
                  </a:lnTo>
                  <a:lnTo>
                    <a:pt x="424" y="359"/>
                  </a:lnTo>
                  <a:lnTo>
                    <a:pt x="416" y="358"/>
                  </a:lnTo>
                  <a:lnTo>
                    <a:pt x="409" y="358"/>
                  </a:lnTo>
                  <a:lnTo>
                    <a:pt x="401" y="361"/>
                  </a:lnTo>
                  <a:lnTo>
                    <a:pt x="391" y="368"/>
                  </a:lnTo>
                  <a:lnTo>
                    <a:pt x="375" y="373"/>
                  </a:lnTo>
                  <a:lnTo>
                    <a:pt x="372" y="374"/>
                  </a:lnTo>
                  <a:lnTo>
                    <a:pt x="370" y="377"/>
                  </a:lnTo>
                  <a:lnTo>
                    <a:pt x="370" y="380"/>
                  </a:lnTo>
                  <a:lnTo>
                    <a:pt x="372" y="383"/>
                  </a:lnTo>
                  <a:lnTo>
                    <a:pt x="372" y="385"/>
                  </a:lnTo>
                  <a:lnTo>
                    <a:pt x="373" y="390"/>
                  </a:lnTo>
                  <a:lnTo>
                    <a:pt x="373" y="396"/>
                  </a:lnTo>
                  <a:lnTo>
                    <a:pt x="372" y="400"/>
                  </a:lnTo>
                  <a:lnTo>
                    <a:pt x="370" y="402"/>
                  </a:lnTo>
                  <a:lnTo>
                    <a:pt x="365" y="405"/>
                  </a:lnTo>
                  <a:lnTo>
                    <a:pt x="361" y="403"/>
                  </a:lnTo>
                  <a:lnTo>
                    <a:pt x="358" y="402"/>
                  </a:lnTo>
                  <a:lnTo>
                    <a:pt x="355" y="403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22"/>
                  </a:lnTo>
                  <a:lnTo>
                    <a:pt x="351" y="431"/>
                  </a:lnTo>
                  <a:lnTo>
                    <a:pt x="346" y="439"/>
                  </a:lnTo>
                  <a:lnTo>
                    <a:pt x="342" y="443"/>
                  </a:lnTo>
                  <a:lnTo>
                    <a:pt x="338" y="446"/>
                  </a:lnTo>
                  <a:lnTo>
                    <a:pt x="335" y="448"/>
                  </a:lnTo>
                  <a:lnTo>
                    <a:pt x="323" y="448"/>
                  </a:lnTo>
                  <a:lnTo>
                    <a:pt x="320" y="446"/>
                  </a:lnTo>
                  <a:lnTo>
                    <a:pt x="317" y="440"/>
                  </a:lnTo>
                  <a:lnTo>
                    <a:pt x="317" y="437"/>
                  </a:lnTo>
                  <a:lnTo>
                    <a:pt x="316" y="435"/>
                  </a:lnTo>
                  <a:lnTo>
                    <a:pt x="316" y="432"/>
                  </a:lnTo>
                  <a:lnTo>
                    <a:pt x="314" y="431"/>
                  </a:lnTo>
                  <a:lnTo>
                    <a:pt x="312" y="431"/>
                  </a:lnTo>
                  <a:lnTo>
                    <a:pt x="310" y="432"/>
                  </a:lnTo>
                  <a:lnTo>
                    <a:pt x="305" y="435"/>
                  </a:lnTo>
                  <a:lnTo>
                    <a:pt x="301" y="436"/>
                  </a:lnTo>
                  <a:lnTo>
                    <a:pt x="295" y="439"/>
                  </a:lnTo>
                  <a:lnTo>
                    <a:pt x="293" y="436"/>
                  </a:lnTo>
                  <a:lnTo>
                    <a:pt x="287" y="429"/>
                  </a:lnTo>
                  <a:lnTo>
                    <a:pt x="279" y="422"/>
                  </a:lnTo>
                  <a:lnTo>
                    <a:pt x="269" y="416"/>
                  </a:lnTo>
                  <a:lnTo>
                    <a:pt x="256" y="405"/>
                  </a:lnTo>
                  <a:lnTo>
                    <a:pt x="250" y="395"/>
                  </a:lnTo>
                  <a:lnTo>
                    <a:pt x="246" y="387"/>
                  </a:lnTo>
                  <a:lnTo>
                    <a:pt x="246" y="383"/>
                  </a:lnTo>
                  <a:lnTo>
                    <a:pt x="249" y="381"/>
                  </a:lnTo>
                  <a:lnTo>
                    <a:pt x="250" y="381"/>
                  </a:lnTo>
                  <a:lnTo>
                    <a:pt x="253" y="379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34" y="372"/>
                  </a:lnTo>
                  <a:lnTo>
                    <a:pt x="231" y="370"/>
                  </a:lnTo>
                  <a:lnTo>
                    <a:pt x="228" y="363"/>
                  </a:lnTo>
                  <a:lnTo>
                    <a:pt x="226" y="355"/>
                  </a:lnTo>
                  <a:lnTo>
                    <a:pt x="221" y="346"/>
                  </a:lnTo>
                  <a:lnTo>
                    <a:pt x="220" y="339"/>
                  </a:lnTo>
                  <a:lnTo>
                    <a:pt x="220" y="336"/>
                  </a:lnTo>
                  <a:lnTo>
                    <a:pt x="221" y="333"/>
                  </a:lnTo>
                  <a:lnTo>
                    <a:pt x="227" y="328"/>
                  </a:lnTo>
                  <a:lnTo>
                    <a:pt x="228" y="324"/>
                  </a:lnTo>
                  <a:lnTo>
                    <a:pt x="231" y="322"/>
                  </a:lnTo>
                  <a:lnTo>
                    <a:pt x="231" y="320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4" y="317"/>
                  </a:lnTo>
                  <a:lnTo>
                    <a:pt x="215" y="317"/>
                  </a:lnTo>
                  <a:lnTo>
                    <a:pt x="211" y="313"/>
                  </a:lnTo>
                  <a:lnTo>
                    <a:pt x="209" y="303"/>
                  </a:lnTo>
                  <a:lnTo>
                    <a:pt x="212" y="291"/>
                  </a:lnTo>
                  <a:lnTo>
                    <a:pt x="215" y="287"/>
                  </a:lnTo>
                  <a:lnTo>
                    <a:pt x="219" y="284"/>
                  </a:lnTo>
                  <a:lnTo>
                    <a:pt x="221" y="281"/>
                  </a:lnTo>
                  <a:lnTo>
                    <a:pt x="238" y="281"/>
                  </a:lnTo>
                  <a:lnTo>
                    <a:pt x="241" y="284"/>
                  </a:lnTo>
                  <a:lnTo>
                    <a:pt x="242" y="290"/>
                  </a:lnTo>
                  <a:lnTo>
                    <a:pt x="239" y="303"/>
                  </a:lnTo>
                  <a:lnTo>
                    <a:pt x="239" y="307"/>
                  </a:lnTo>
                  <a:lnTo>
                    <a:pt x="241" y="309"/>
                  </a:lnTo>
                  <a:lnTo>
                    <a:pt x="242" y="309"/>
                  </a:lnTo>
                  <a:lnTo>
                    <a:pt x="243" y="310"/>
                  </a:lnTo>
                  <a:lnTo>
                    <a:pt x="246" y="310"/>
                  </a:lnTo>
                  <a:lnTo>
                    <a:pt x="249" y="313"/>
                  </a:lnTo>
                  <a:lnTo>
                    <a:pt x="253" y="309"/>
                  </a:lnTo>
                  <a:lnTo>
                    <a:pt x="253" y="306"/>
                  </a:lnTo>
                  <a:lnTo>
                    <a:pt x="254" y="303"/>
                  </a:lnTo>
                  <a:lnTo>
                    <a:pt x="254" y="300"/>
                  </a:lnTo>
                  <a:lnTo>
                    <a:pt x="253" y="294"/>
                  </a:lnTo>
                  <a:lnTo>
                    <a:pt x="249" y="287"/>
                  </a:lnTo>
                  <a:lnTo>
                    <a:pt x="243" y="280"/>
                  </a:lnTo>
                  <a:lnTo>
                    <a:pt x="239" y="274"/>
                  </a:lnTo>
                  <a:lnTo>
                    <a:pt x="234" y="269"/>
                  </a:lnTo>
                  <a:lnTo>
                    <a:pt x="230" y="268"/>
                  </a:lnTo>
                  <a:lnTo>
                    <a:pt x="220" y="268"/>
                  </a:lnTo>
                  <a:lnTo>
                    <a:pt x="219" y="269"/>
                  </a:lnTo>
                  <a:lnTo>
                    <a:pt x="216" y="274"/>
                  </a:lnTo>
                  <a:lnTo>
                    <a:pt x="213" y="277"/>
                  </a:lnTo>
                  <a:lnTo>
                    <a:pt x="212" y="280"/>
                  </a:lnTo>
                  <a:lnTo>
                    <a:pt x="209" y="284"/>
                  </a:lnTo>
                  <a:lnTo>
                    <a:pt x="206" y="285"/>
                  </a:lnTo>
                  <a:lnTo>
                    <a:pt x="205" y="287"/>
                  </a:lnTo>
                  <a:lnTo>
                    <a:pt x="202" y="288"/>
                  </a:lnTo>
                  <a:lnTo>
                    <a:pt x="201" y="287"/>
                  </a:lnTo>
                  <a:lnTo>
                    <a:pt x="200" y="281"/>
                  </a:lnTo>
                  <a:lnTo>
                    <a:pt x="198" y="269"/>
                  </a:lnTo>
                  <a:lnTo>
                    <a:pt x="197" y="255"/>
                  </a:lnTo>
                  <a:lnTo>
                    <a:pt x="194" y="243"/>
                  </a:lnTo>
                  <a:lnTo>
                    <a:pt x="191" y="233"/>
                  </a:lnTo>
                  <a:lnTo>
                    <a:pt x="185" y="226"/>
                  </a:lnTo>
                  <a:lnTo>
                    <a:pt x="175" y="221"/>
                  </a:lnTo>
                  <a:lnTo>
                    <a:pt x="164" y="218"/>
                  </a:lnTo>
                  <a:lnTo>
                    <a:pt x="156" y="214"/>
                  </a:lnTo>
                  <a:lnTo>
                    <a:pt x="146" y="210"/>
                  </a:lnTo>
                  <a:lnTo>
                    <a:pt x="133" y="207"/>
                  </a:lnTo>
                  <a:lnTo>
                    <a:pt x="120" y="205"/>
                  </a:lnTo>
                  <a:lnTo>
                    <a:pt x="112" y="203"/>
                  </a:lnTo>
                  <a:lnTo>
                    <a:pt x="105" y="203"/>
                  </a:lnTo>
                  <a:lnTo>
                    <a:pt x="86" y="206"/>
                  </a:lnTo>
                  <a:lnTo>
                    <a:pt x="79" y="205"/>
                  </a:lnTo>
                  <a:lnTo>
                    <a:pt x="77" y="203"/>
                  </a:lnTo>
                  <a:lnTo>
                    <a:pt x="75" y="200"/>
                  </a:lnTo>
                  <a:lnTo>
                    <a:pt x="72" y="196"/>
                  </a:lnTo>
                  <a:lnTo>
                    <a:pt x="72" y="194"/>
                  </a:lnTo>
                  <a:lnTo>
                    <a:pt x="71" y="189"/>
                  </a:lnTo>
                  <a:lnTo>
                    <a:pt x="71" y="184"/>
                  </a:lnTo>
                  <a:lnTo>
                    <a:pt x="70" y="187"/>
                  </a:lnTo>
                  <a:lnTo>
                    <a:pt x="68" y="194"/>
                  </a:lnTo>
                  <a:lnTo>
                    <a:pt x="66" y="202"/>
                  </a:lnTo>
                  <a:lnTo>
                    <a:pt x="63" y="207"/>
                  </a:lnTo>
                  <a:lnTo>
                    <a:pt x="60" y="211"/>
                  </a:lnTo>
                  <a:lnTo>
                    <a:pt x="52" y="214"/>
                  </a:lnTo>
                  <a:lnTo>
                    <a:pt x="48" y="213"/>
                  </a:lnTo>
                  <a:lnTo>
                    <a:pt x="44" y="209"/>
                  </a:lnTo>
                  <a:lnTo>
                    <a:pt x="38" y="200"/>
                  </a:lnTo>
                  <a:lnTo>
                    <a:pt x="31" y="194"/>
                  </a:lnTo>
                  <a:lnTo>
                    <a:pt x="25" y="189"/>
                  </a:lnTo>
                  <a:lnTo>
                    <a:pt x="16" y="188"/>
                  </a:lnTo>
                  <a:lnTo>
                    <a:pt x="10" y="188"/>
                  </a:lnTo>
                  <a:lnTo>
                    <a:pt x="3" y="184"/>
                  </a:lnTo>
                  <a:lnTo>
                    <a:pt x="0" y="180"/>
                  </a:lnTo>
                  <a:lnTo>
                    <a:pt x="3" y="177"/>
                  </a:lnTo>
                  <a:lnTo>
                    <a:pt x="8" y="174"/>
                  </a:lnTo>
                  <a:lnTo>
                    <a:pt x="27" y="174"/>
                  </a:lnTo>
                  <a:lnTo>
                    <a:pt x="34" y="172"/>
                  </a:lnTo>
                  <a:lnTo>
                    <a:pt x="42" y="169"/>
                  </a:lnTo>
                  <a:lnTo>
                    <a:pt x="49" y="165"/>
                  </a:lnTo>
                  <a:lnTo>
                    <a:pt x="52" y="159"/>
                  </a:lnTo>
                  <a:lnTo>
                    <a:pt x="55" y="151"/>
                  </a:lnTo>
                  <a:lnTo>
                    <a:pt x="57" y="148"/>
                  </a:lnTo>
                  <a:lnTo>
                    <a:pt x="61" y="146"/>
                  </a:lnTo>
                  <a:lnTo>
                    <a:pt x="79" y="146"/>
                  </a:lnTo>
                  <a:lnTo>
                    <a:pt x="82" y="143"/>
                  </a:lnTo>
                  <a:lnTo>
                    <a:pt x="85" y="137"/>
                  </a:lnTo>
                  <a:lnTo>
                    <a:pt x="86" y="133"/>
                  </a:lnTo>
                  <a:lnTo>
                    <a:pt x="86" y="126"/>
                  </a:lnTo>
                  <a:lnTo>
                    <a:pt x="87" y="120"/>
                  </a:lnTo>
                  <a:lnTo>
                    <a:pt x="93" y="114"/>
                  </a:lnTo>
                  <a:lnTo>
                    <a:pt x="100" y="110"/>
                  </a:lnTo>
                  <a:lnTo>
                    <a:pt x="105" y="109"/>
                  </a:lnTo>
                  <a:lnTo>
                    <a:pt x="111" y="110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3" y="110"/>
                  </a:lnTo>
                  <a:lnTo>
                    <a:pt x="126" y="109"/>
                  </a:lnTo>
                  <a:lnTo>
                    <a:pt x="128" y="103"/>
                  </a:lnTo>
                  <a:lnTo>
                    <a:pt x="127" y="99"/>
                  </a:lnTo>
                  <a:lnTo>
                    <a:pt x="127" y="92"/>
                  </a:lnTo>
                  <a:lnTo>
                    <a:pt x="134" y="87"/>
                  </a:lnTo>
                  <a:lnTo>
                    <a:pt x="146" y="83"/>
                  </a:lnTo>
                  <a:lnTo>
                    <a:pt x="160" y="78"/>
                  </a:lnTo>
                  <a:lnTo>
                    <a:pt x="193" y="76"/>
                  </a:lnTo>
                  <a:lnTo>
                    <a:pt x="204" y="77"/>
                  </a:lnTo>
                  <a:lnTo>
                    <a:pt x="211" y="80"/>
                  </a:lnTo>
                  <a:lnTo>
                    <a:pt x="215" y="83"/>
                  </a:lnTo>
                  <a:lnTo>
                    <a:pt x="223" y="85"/>
                  </a:lnTo>
                  <a:lnTo>
                    <a:pt x="232" y="85"/>
                  </a:lnTo>
                  <a:lnTo>
                    <a:pt x="243" y="83"/>
                  </a:lnTo>
                  <a:lnTo>
                    <a:pt x="252" y="77"/>
                  </a:lnTo>
                  <a:lnTo>
                    <a:pt x="256" y="68"/>
                  </a:lnTo>
                  <a:lnTo>
                    <a:pt x="256" y="57"/>
                  </a:lnTo>
                  <a:lnTo>
                    <a:pt x="257" y="48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5" y="40"/>
                  </a:lnTo>
                  <a:lnTo>
                    <a:pt x="268" y="42"/>
                  </a:lnTo>
                  <a:lnTo>
                    <a:pt x="269" y="43"/>
                  </a:lnTo>
                  <a:lnTo>
                    <a:pt x="271" y="46"/>
                  </a:lnTo>
                  <a:lnTo>
                    <a:pt x="272" y="50"/>
                  </a:lnTo>
                  <a:lnTo>
                    <a:pt x="275" y="52"/>
                  </a:lnTo>
                  <a:lnTo>
                    <a:pt x="276" y="55"/>
                  </a:lnTo>
                  <a:lnTo>
                    <a:pt x="279" y="58"/>
                  </a:lnTo>
                  <a:lnTo>
                    <a:pt x="283" y="58"/>
                  </a:lnTo>
                  <a:lnTo>
                    <a:pt x="287" y="54"/>
                  </a:lnTo>
                  <a:lnTo>
                    <a:pt x="291" y="46"/>
                  </a:lnTo>
                  <a:lnTo>
                    <a:pt x="297" y="36"/>
                  </a:lnTo>
                  <a:lnTo>
                    <a:pt x="301" y="29"/>
                  </a:lnTo>
                  <a:lnTo>
                    <a:pt x="305" y="28"/>
                  </a:lnTo>
                  <a:lnTo>
                    <a:pt x="313" y="26"/>
                  </a:lnTo>
                  <a:lnTo>
                    <a:pt x="323" y="22"/>
                  </a:lnTo>
                  <a:lnTo>
                    <a:pt x="334" y="17"/>
                  </a:lnTo>
                  <a:lnTo>
                    <a:pt x="346" y="10"/>
                  </a:lnTo>
                  <a:lnTo>
                    <a:pt x="361" y="7"/>
                  </a:lnTo>
                  <a:lnTo>
                    <a:pt x="377" y="6"/>
                  </a:lnTo>
                  <a:lnTo>
                    <a:pt x="392" y="6"/>
                  </a:lnTo>
                  <a:lnTo>
                    <a:pt x="407" y="3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-716735" y="3515235"/>
              <a:ext cx="135916" cy="308483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5" y="0"/>
                </a:cxn>
                <a:cxn ang="0">
                  <a:pos x="81" y="4"/>
                </a:cxn>
                <a:cxn ang="0">
                  <a:pos x="85" y="14"/>
                </a:cxn>
                <a:cxn ang="0">
                  <a:pos x="88" y="24"/>
                </a:cxn>
                <a:cxn ang="0">
                  <a:pos x="89" y="35"/>
                </a:cxn>
                <a:cxn ang="0">
                  <a:pos x="89" y="47"/>
                </a:cxn>
                <a:cxn ang="0">
                  <a:pos x="86" y="61"/>
                </a:cxn>
                <a:cxn ang="0">
                  <a:pos x="84" y="73"/>
                </a:cxn>
                <a:cxn ang="0">
                  <a:pos x="78" y="89"/>
                </a:cxn>
                <a:cxn ang="0">
                  <a:pos x="70" y="119"/>
                </a:cxn>
                <a:cxn ang="0">
                  <a:pos x="65" y="132"/>
                </a:cxn>
                <a:cxn ang="0">
                  <a:pos x="58" y="154"/>
                </a:cxn>
                <a:cxn ang="0">
                  <a:pos x="51" y="178"/>
                </a:cxn>
                <a:cxn ang="0">
                  <a:pos x="47" y="189"/>
                </a:cxn>
                <a:cxn ang="0">
                  <a:pos x="41" y="196"/>
                </a:cxn>
                <a:cxn ang="0">
                  <a:pos x="34" y="200"/>
                </a:cxn>
                <a:cxn ang="0">
                  <a:pos x="25" y="202"/>
                </a:cxn>
                <a:cxn ang="0">
                  <a:pos x="15" y="200"/>
                </a:cxn>
                <a:cxn ang="0">
                  <a:pos x="10" y="195"/>
                </a:cxn>
                <a:cxn ang="0">
                  <a:pos x="6" y="188"/>
                </a:cxn>
                <a:cxn ang="0">
                  <a:pos x="6" y="169"/>
                </a:cxn>
                <a:cxn ang="0">
                  <a:pos x="0" y="147"/>
                </a:cxn>
                <a:cxn ang="0">
                  <a:pos x="0" y="137"/>
                </a:cxn>
                <a:cxn ang="0">
                  <a:pos x="2" y="130"/>
                </a:cxn>
                <a:cxn ang="0">
                  <a:pos x="6" y="122"/>
                </a:cxn>
                <a:cxn ang="0">
                  <a:pos x="8" y="110"/>
                </a:cxn>
                <a:cxn ang="0">
                  <a:pos x="7" y="96"/>
                </a:cxn>
                <a:cxn ang="0">
                  <a:pos x="3" y="82"/>
                </a:cxn>
                <a:cxn ang="0">
                  <a:pos x="2" y="73"/>
                </a:cxn>
                <a:cxn ang="0">
                  <a:pos x="6" y="65"/>
                </a:cxn>
                <a:cxn ang="0">
                  <a:pos x="13" y="59"/>
                </a:cxn>
                <a:cxn ang="0">
                  <a:pos x="19" y="55"/>
                </a:cxn>
                <a:cxn ang="0">
                  <a:pos x="24" y="55"/>
                </a:cxn>
                <a:cxn ang="0">
                  <a:pos x="28" y="54"/>
                </a:cxn>
                <a:cxn ang="0">
                  <a:pos x="34" y="50"/>
                </a:cxn>
                <a:cxn ang="0">
                  <a:pos x="43" y="41"/>
                </a:cxn>
                <a:cxn ang="0">
                  <a:pos x="49" y="30"/>
                </a:cxn>
                <a:cxn ang="0">
                  <a:pos x="55" y="22"/>
                </a:cxn>
                <a:cxn ang="0">
                  <a:pos x="59" y="13"/>
                </a:cxn>
                <a:cxn ang="0">
                  <a:pos x="63" y="6"/>
                </a:cxn>
                <a:cxn ang="0">
                  <a:pos x="69" y="0"/>
                </a:cxn>
              </a:cxnLst>
              <a:rect l="0" t="0" r="r" b="b"/>
              <a:pathLst>
                <a:path w="89" h="202">
                  <a:moveTo>
                    <a:pt x="69" y="0"/>
                  </a:moveTo>
                  <a:lnTo>
                    <a:pt x="75" y="0"/>
                  </a:lnTo>
                  <a:lnTo>
                    <a:pt x="81" y="4"/>
                  </a:lnTo>
                  <a:lnTo>
                    <a:pt x="85" y="14"/>
                  </a:lnTo>
                  <a:lnTo>
                    <a:pt x="88" y="24"/>
                  </a:lnTo>
                  <a:lnTo>
                    <a:pt x="89" y="35"/>
                  </a:lnTo>
                  <a:lnTo>
                    <a:pt x="89" y="47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78" y="89"/>
                  </a:lnTo>
                  <a:lnTo>
                    <a:pt x="70" y="119"/>
                  </a:lnTo>
                  <a:lnTo>
                    <a:pt x="65" y="132"/>
                  </a:lnTo>
                  <a:lnTo>
                    <a:pt x="58" y="154"/>
                  </a:lnTo>
                  <a:lnTo>
                    <a:pt x="51" y="178"/>
                  </a:lnTo>
                  <a:lnTo>
                    <a:pt x="47" y="189"/>
                  </a:lnTo>
                  <a:lnTo>
                    <a:pt x="41" y="196"/>
                  </a:lnTo>
                  <a:lnTo>
                    <a:pt x="34" y="200"/>
                  </a:lnTo>
                  <a:lnTo>
                    <a:pt x="25" y="202"/>
                  </a:lnTo>
                  <a:lnTo>
                    <a:pt x="15" y="200"/>
                  </a:lnTo>
                  <a:lnTo>
                    <a:pt x="10" y="195"/>
                  </a:lnTo>
                  <a:lnTo>
                    <a:pt x="6" y="188"/>
                  </a:lnTo>
                  <a:lnTo>
                    <a:pt x="6" y="169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2" y="130"/>
                  </a:lnTo>
                  <a:lnTo>
                    <a:pt x="6" y="122"/>
                  </a:lnTo>
                  <a:lnTo>
                    <a:pt x="8" y="110"/>
                  </a:lnTo>
                  <a:lnTo>
                    <a:pt x="7" y="96"/>
                  </a:lnTo>
                  <a:lnTo>
                    <a:pt x="3" y="82"/>
                  </a:lnTo>
                  <a:lnTo>
                    <a:pt x="2" y="73"/>
                  </a:lnTo>
                  <a:lnTo>
                    <a:pt x="6" y="65"/>
                  </a:lnTo>
                  <a:lnTo>
                    <a:pt x="13" y="59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43" y="41"/>
                  </a:lnTo>
                  <a:lnTo>
                    <a:pt x="49" y="30"/>
                  </a:lnTo>
                  <a:lnTo>
                    <a:pt x="55" y="22"/>
                  </a:lnTo>
                  <a:lnTo>
                    <a:pt x="59" y="13"/>
                  </a:lnTo>
                  <a:lnTo>
                    <a:pt x="63" y="6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-17309" y="3015859"/>
              <a:ext cx="39706" cy="1069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2" y="20"/>
                </a:cxn>
                <a:cxn ang="0">
                  <a:pos x="25" y="26"/>
                </a:cxn>
                <a:cxn ang="0">
                  <a:pos x="26" y="31"/>
                </a:cxn>
                <a:cxn ang="0">
                  <a:pos x="25" y="41"/>
                </a:cxn>
                <a:cxn ang="0">
                  <a:pos x="22" y="52"/>
                </a:cxn>
                <a:cxn ang="0">
                  <a:pos x="18" y="61"/>
                </a:cxn>
                <a:cxn ang="0">
                  <a:pos x="14" y="68"/>
                </a:cxn>
                <a:cxn ang="0">
                  <a:pos x="7" y="70"/>
                </a:cxn>
                <a:cxn ang="0">
                  <a:pos x="3" y="64"/>
                </a:cxn>
                <a:cxn ang="0">
                  <a:pos x="0" y="55"/>
                </a:cxn>
                <a:cxn ang="0">
                  <a:pos x="0" y="41"/>
                </a:cxn>
                <a:cxn ang="0">
                  <a:pos x="2" y="27"/>
                </a:cxn>
                <a:cxn ang="0">
                  <a:pos x="3" y="15"/>
                </a:cxn>
                <a:cxn ang="0">
                  <a:pos x="6" y="5"/>
                </a:cxn>
                <a:cxn ang="0">
                  <a:pos x="9" y="0"/>
                </a:cxn>
              </a:cxnLst>
              <a:rect l="0" t="0" r="r" b="b"/>
              <a:pathLst>
                <a:path w="26" h="70">
                  <a:moveTo>
                    <a:pt x="9" y="0"/>
                  </a:moveTo>
                  <a:lnTo>
                    <a:pt x="14" y="0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2" y="20"/>
                  </a:lnTo>
                  <a:lnTo>
                    <a:pt x="25" y="26"/>
                  </a:lnTo>
                  <a:lnTo>
                    <a:pt x="26" y="31"/>
                  </a:lnTo>
                  <a:lnTo>
                    <a:pt x="25" y="41"/>
                  </a:lnTo>
                  <a:lnTo>
                    <a:pt x="22" y="52"/>
                  </a:lnTo>
                  <a:lnTo>
                    <a:pt x="18" y="61"/>
                  </a:lnTo>
                  <a:lnTo>
                    <a:pt x="14" y="68"/>
                  </a:lnTo>
                  <a:lnTo>
                    <a:pt x="7" y="70"/>
                  </a:lnTo>
                  <a:lnTo>
                    <a:pt x="3" y="64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5"/>
                  </a:lnTo>
                  <a:lnTo>
                    <a:pt x="6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-1900262" y="1449010"/>
              <a:ext cx="3825468" cy="2583924"/>
            </a:xfrm>
            <a:custGeom>
              <a:avLst/>
              <a:gdLst/>
              <a:ahLst/>
              <a:cxnLst>
                <a:cxn ang="0">
                  <a:pos x="578" y="560"/>
                </a:cxn>
                <a:cxn ang="0">
                  <a:pos x="697" y="476"/>
                </a:cxn>
                <a:cxn ang="0">
                  <a:pos x="823" y="469"/>
                </a:cxn>
                <a:cxn ang="0">
                  <a:pos x="902" y="574"/>
                </a:cxn>
                <a:cxn ang="0">
                  <a:pos x="908" y="469"/>
                </a:cxn>
                <a:cxn ang="0">
                  <a:pos x="1567" y="16"/>
                </a:cxn>
                <a:cxn ang="0">
                  <a:pos x="1810" y="57"/>
                </a:cxn>
                <a:cxn ang="0">
                  <a:pos x="1998" y="63"/>
                </a:cxn>
                <a:cxn ang="0">
                  <a:pos x="2051" y="31"/>
                </a:cxn>
                <a:cxn ang="0">
                  <a:pos x="2147" y="101"/>
                </a:cxn>
                <a:cxn ang="0">
                  <a:pos x="2461" y="121"/>
                </a:cxn>
                <a:cxn ang="0">
                  <a:pos x="2412" y="252"/>
                </a:cxn>
                <a:cxn ang="0">
                  <a:pos x="2192" y="427"/>
                </a:cxn>
                <a:cxn ang="0">
                  <a:pos x="2256" y="258"/>
                </a:cxn>
                <a:cxn ang="0">
                  <a:pos x="1998" y="311"/>
                </a:cxn>
                <a:cxn ang="0">
                  <a:pos x="2025" y="363"/>
                </a:cxn>
                <a:cxn ang="0">
                  <a:pos x="2032" y="475"/>
                </a:cxn>
                <a:cxn ang="0">
                  <a:pos x="1864" y="561"/>
                </a:cxn>
                <a:cxn ang="0">
                  <a:pos x="1805" y="609"/>
                </a:cxn>
                <a:cxn ang="0">
                  <a:pos x="1721" y="582"/>
                </a:cxn>
                <a:cxn ang="0">
                  <a:pos x="1732" y="786"/>
                </a:cxn>
                <a:cxn ang="0">
                  <a:pos x="1601" y="874"/>
                </a:cxn>
                <a:cxn ang="0">
                  <a:pos x="1564" y="1050"/>
                </a:cxn>
                <a:cxn ang="0">
                  <a:pos x="1464" y="919"/>
                </a:cxn>
                <a:cxn ang="0">
                  <a:pos x="1363" y="844"/>
                </a:cxn>
                <a:cxn ang="0">
                  <a:pos x="1179" y="992"/>
                </a:cxn>
                <a:cxn ang="0">
                  <a:pos x="1067" y="787"/>
                </a:cxn>
                <a:cxn ang="0">
                  <a:pos x="838" y="726"/>
                </a:cxn>
                <a:cxn ang="0">
                  <a:pos x="982" y="828"/>
                </a:cxn>
                <a:cxn ang="0">
                  <a:pos x="752" y="892"/>
                </a:cxn>
                <a:cxn ang="0">
                  <a:pos x="725" y="922"/>
                </a:cxn>
                <a:cxn ang="0">
                  <a:pos x="827" y="1115"/>
                </a:cxn>
                <a:cxn ang="0">
                  <a:pos x="689" y="1442"/>
                </a:cxn>
                <a:cxn ang="0">
                  <a:pos x="543" y="1673"/>
                </a:cxn>
                <a:cxn ang="0">
                  <a:pos x="391" y="1470"/>
                </a:cxn>
                <a:cxn ang="0">
                  <a:pos x="339" y="1098"/>
                </a:cxn>
                <a:cxn ang="0">
                  <a:pos x="122" y="1111"/>
                </a:cxn>
                <a:cxn ang="0">
                  <a:pos x="22" y="878"/>
                </a:cxn>
                <a:cxn ang="0">
                  <a:pos x="198" y="635"/>
                </a:cxn>
                <a:cxn ang="0">
                  <a:pos x="373" y="672"/>
                </a:cxn>
                <a:cxn ang="0">
                  <a:pos x="573" y="720"/>
                </a:cxn>
                <a:cxn ang="0">
                  <a:pos x="614" y="623"/>
                </a:cxn>
                <a:cxn ang="0">
                  <a:pos x="520" y="613"/>
                </a:cxn>
                <a:cxn ang="0">
                  <a:pos x="435" y="546"/>
                </a:cxn>
                <a:cxn ang="0">
                  <a:pos x="350" y="512"/>
                </a:cxn>
                <a:cxn ang="0">
                  <a:pos x="194" y="616"/>
                </a:cxn>
                <a:cxn ang="0">
                  <a:pos x="105" y="546"/>
                </a:cxn>
                <a:cxn ang="0">
                  <a:pos x="245" y="412"/>
                </a:cxn>
                <a:cxn ang="0">
                  <a:pos x="360" y="316"/>
                </a:cxn>
                <a:cxn ang="0">
                  <a:pos x="526" y="295"/>
                </a:cxn>
                <a:cxn ang="0">
                  <a:pos x="514" y="211"/>
                </a:cxn>
                <a:cxn ang="0">
                  <a:pos x="451" y="283"/>
                </a:cxn>
                <a:cxn ang="0">
                  <a:pos x="298" y="286"/>
                </a:cxn>
                <a:cxn ang="0">
                  <a:pos x="613" y="109"/>
                </a:cxn>
                <a:cxn ang="0">
                  <a:pos x="689" y="200"/>
                </a:cxn>
                <a:cxn ang="0">
                  <a:pos x="785" y="178"/>
                </a:cxn>
                <a:cxn ang="0">
                  <a:pos x="905" y="143"/>
                </a:cxn>
                <a:cxn ang="0">
                  <a:pos x="1095" y="135"/>
                </a:cxn>
                <a:cxn ang="0">
                  <a:pos x="1132" y="164"/>
                </a:cxn>
                <a:cxn ang="0">
                  <a:pos x="1201" y="120"/>
                </a:cxn>
                <a:cxn ang="0">
                  <a:pos x="1191" y="102"/>
                </a:cxn>
                <a:cxn ang="0">
                  <a:pos x="1244" y="71"/>
                </a:cxn>
                <a:cxn ang="0">
                  <a:pos x="1475" y="26"/>
                </a:cxn>
              </a:cxnLst>
              <a:rect l="0" t="0" r="r" b="b"/>
              <a:pathLst>
                <a:path w="2505" h="1692">
                  <a:moveTo>
                    <a:pt x="643" y="1161"/>
                  </a:moveTo>
                  <a:lnTo>
                    <a:pt x="634" y="1163"/>
                  </a:lnTo>
                  <a:lnTo>
                    <a:pt x="630" y="1167"/>
                  </a:lnTo>
                  <a:lnTo>
                    <a:pt x="629" y="1174"/>
                  </a:lnTo>
                  <a:lnTo>
                    <a:pt x="628" y="1182"/>
                  </a:lnTo>
                  <a:lnTo>
                    <a:pt x="628" y="1193"/>
                  </a:lnTo>
                  <a:lnTo>
                    <a:pt x="629" y="1201"/>
                  </a:lnTo>
                  <a:lnTo>
                    <a:pt x="633" y="1205"/>
                  </a:lnTo>
                  <a:lnTo>
                    <a:pt x="640" y="1203"/>
                  </a:lnTo>
                  <a:lnTo>
                    <a:pt x="647" y="1196"/>
                  </a:lnTo>
                  <a:lnTo>
                    <a:pt x="652" y="1185"/>
                  </a:lnTo>
                  <a:lnTo>
                    <a:pt x="656" y="1172"/>
                  </a:lnTo>
                  <a:lnTo>
                    <a:pt x="655" y="1164"/>
                  </a:lnTo>
                  <a:lnTo>
                    <a:pt x="651" y="1161"/>
                  </a:lnTo>
                  <a:lnTo>
                    <a:pt x="643" y="1161"/>
                  </a:lnTo>
                  <a:close/>
                  <a:moveTo>
                    <a:pt x="619" y="467"/>
                  </a:moveTo>
                  <a:lnTo>
                    <a:pt x="617" y="468"/>
                  </a:lnTo>
                  <a:lnTo>
                    <a:pt x="613" y="469"/>
                  </a:lnTo>
                  <a:lnTo>
                    <a:pt x="610" y="474"/>
                  </a:lnTo>
                  <a:lnTo>
                    <a:pt x="606" y="479"/>
                  </a:lnTo>
                  <a:lnTo>
                    <a:pt x="599" y="491"/>
                  </a:lnTo>
                  <a:lnTo>
                    <a:pt x="592" y="502"/>
                  </a:lnTo>
                  <a:lnTo>
                    <a:pt x="580" y="515"/>
                  </a:lnTo>
                  <a:lnTo>
                    <a:pt x="576" y="522"/>
                  </a:lnTo>
                  <a:lnTo>
                    <a:pt x="574" y="528"/>
                  </a:lnTo>
                  <a:lnTo>
                    <a:pt x="580" y="537"/>
                  </a:lnTo>
                  <a:lnTo>
                    <a:pt x="580" y="543"/>
                  </a:lnTo>
                  <a:lnTo>
                    <a:pt x="578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8" y="560"/>
                  </a:lnTo>
                  <a:lnTo>
                    <a:pt x="580" y="559"/>
                  </a:lnTo>
                  <a:lnTo>
                    <a:pt x="588" y="554"/>
                  </a:lnTo>
                  <a:lnTo>
                    <a:pt x="591" y="552"/>
                  </a:lnTo>
                  <a:lnTo>
                    <a:pt x="595" y="550"/>
                  </a:lnTo>
                  <a:lnTo>
                    <a:pt x="606" y="550"/>
                  </a:lnTo>
                  <a:lnTo>
                    <a:pt x="617" y="552"/>
                  </a:lnTo>
                  <a:lnTo>
                    <a:pt x="625" y="550"/>
                  </a:lnTo>
                  <a:lnTo>
                    <a:pt x="632" y="545"/>
                  </a:lnTo>
                  <a:lnTo>
                    <a:pt x="637" y="539"/>
                  </a:lnTo>
                  <a:lnTo>
                    <a:pt x="647" y="537"/>
                  </a:lnTo>
                  <a:lnTo>
                    <a:pt x="658" y="537"/>
                  </a:lnTo>
                  <a:lnTo>
                    <a:pt x="669" y="538"/>
                  </a:lnTo>
                  <a:lnTo>
                    <a:pt x="693" y="549"/>
                  </a:lnTo>
                  <a:lnTo>
                    <a:pt x="704" y="553"/>
                  </a:lnTo>
                  <a:lnTo>
                    <a:pt x="726" y="553"/>
                  </a:lnTo>
                  <a:lnTo>
                    <a:pt x="738" y="550"/>
                  </a:lnTo>
                  <a:lnTo>
                    <a:pt x="748" y="549"/>
                  </a:lnTo>
                  <a:lnTo>
                    <a:pt x="752" y="545"/>
                  </a:lnTo>
                  <a:lnTo>
                    <a:pt x="752" y="537"/>
                  </a:lnTo>
                  <a:lnTo>
                    <a:pt x="748" y="528"/>
                  </a:lnTo>
                  <a:lnTo>
                    <a:pt x="740" y="520"/>
                  </a:lnTo>
                  <a:lnTo>
                    <a:pt x="726" y="509"/>
                  </a:lnTo>
                  <a:lnTo>
                    <a:pt x="714" y="500"/>
                  </a:lnTo>
                  <a:lnTo>
                    <a:pt x="701" y="491"/>
                  </a:lnTo>
                  <a:lnTo>
                    <a:pt x="696" y="490"/>
                  </a:lnTo>
                  <a:lnTo>
                    <a:pt x="693" y="487"/>
                  </a:lnTo>
                  <a:lnTo>
                    <a:pt x="690" y="486"/>
                  </a:lnTo>
                  <a:lnTo>
                    <a:pt x="688" y="483"/>
                  </a:lnTo>
                  <a:lnTo>
                    <a:pt x="688" y="482"/>
                  </a:lnTo>
                  <a:lnTo>
                    <a:pt x="689" y="480"/>
                  </a:lnTo>
                  <a:lnTo>
                    <a:pt x="697" y="476"/>
                  </a:lnTo>
                  <a:lnTo>
                    <a:pt x="701" y="472"/>
                  </a:lnTo>
                  <a:lnTo>
                    <a:pt x="703" y="469"/>
                  </a:lnTo>
                  <a:lnTo>
                    <a:pt x="703" y="468"/>
                  </a:lnTo>
                  <a:lnTo>
                    <a:pt x="701" y="467"/>
                  </a:lnTo>
                  <a:lnTo>
                    <a:pt x="699" y="467"/>
                  </a:lnTo>
                  <a:lnTo>
                    <a:pt x="689" y="468"/>
                  </a:lnTo>
                  <a:lnTo>
                    <a:pt x="681" y="471"/>
                  </a:lnTo>
                  <a:lnTo>
                    <a:pt x="677" y="476"/>
                  </a:lnTo>
                  <a:lnTo>
                    <a:pt x="675" y="482"/>
                  </a:lnTo>
                  <a:lnTo>
                    <a:pt x="671" y="486"/>
                  </a:lnTo>
                  <a:lnTo>
                    <a:pt x="669" y="490"/>
                  </a:lnTo>
                  <a:lnTo>
                    <a:pt x="665" y="493"/>
                  </a:lnTo>
                  <a:lnTo>
                    <a:pt x="663" y="494"/>
                  </a:lnTo>
                  <a:lnTo>
                    <a:pt x="660" y="496"/>
                  </a:lnTo>
                  <a:lnTo>
                    <a:pt x="658" y="498"/>
                  </a:lnTo>
                  <a:lnTo>
                    <a:pt x="652" y="501"/>
                  </a:lnTo>
                  <a:lnTo>
                    <a:pt x="648" y="501"/>
                  </a:lnTo>
                  <a:lnTo>
                    <a:pt x="643" y="490"/>
                  </a:lnTo>
                  <a:lnTo>
                    <a:pt x="632" y="471"/>
                  </a:lnTo>
                  <a:lnTo>
                    <a:pt x="626" y="467"/>
                  </a:lnTo>
                  <a:lnTo>
                    <a:pt x="619" y="467"/>
                  </a:lnTo>
                  <a:close/>
                  <a:moveTo>
                    <a:pt x="875" y="453"/>
                  </a:moveTo>
                  <a:lnTo>
                    <a:pt x="874" y="454"/>
                  </a:lnTo>
                  <a:lnTo>
                    <a:pt x="871" y="456"/>
                  </a:lnTo>
                  <a:lnTo>
                    <a:pt x="864" y="463"/>
                  </a:lnTo>
                  <a:lnTo>
                    <a:pt x="860" y="465"/>
                  </a:lnTo>
                  <a:lnTo>
                    <a:pt x="856" y="469"/>
                  </a:lnTo>
                  <a:lnTo>
                    <a:pt x="848" y="471"/>
                  </a:lnTo>
                  <a:lnTo>
                    <a:pt x="838" y="469"/>
                  </a:lnTo>
                  <a:lnTo>
                    <a:pt x="830" y="468"/>
                  </a:lnTo>
                  <a:lnTo>
                    <a:pt x="823" y="469"/>
                  </a:lnTo>
                  <a:lnTo>
                    <a:pt x="812" y="480"/>
                  </a:lnTo>
                  <a:lnTo>
                    <a:pt x="808" y="491"/>
                  </a:lnTo>
                  <a:lnTo>
                    <a:pt x="811" y="502"/>
                  </a:lnTo>
                  <a:lnTo>
                    <a:pt x="815" y="509"/>
                  </a:lnTo>
                  <a:lnTo>
                    <a:pt x="820" y="519"/>
                  </a:lnTo>
                  <a:lnTo>
                    <a:pt x="827" y="530"/>
                  </a:lnTo>
                  <a:lnTo>
                    <a:pt x="834" y="538"/>
                  </a:lnTo>
                  <a:lnTo>
                    <a:pt x="840" y="542"/>
                  </a:lnTo>
                  <a:lnTo>
                    <a:pt x="845" y="543"/>
                  </a:lnTo>
                  <a:lnTo>
                    <a:pt x="861" y="549"/>
                  </a:lnTo>
                  <a:lnTo>
                    <a:pt x="866" y="554"/>
                  </a:lnTo>
                  <a:lnTo>
                    <a:pt x="863" y="561"/>
                  </a:lnTo>
                  <a:lnTo>
                    <a:pt x="852" y="572"/>
                  </a:lnTo>
                  <a:lnTo>
                    <a:pt x="846" y="575"/>
                  </a:lnTo>
                  <a:lnTo>
                    <a:pt x="840" y="575"/>
                  </a:lnTo>
                  <a:lnTo>
                    <a:pt x="835" y="576"/>
                  </a:lnTo>
                  <a:lnTo>
                    <a:pt x="834" y="582"/>
                  </a:lnTo>
                  <a:lnTo>
                    <a:pt x="837" y="598"/>
                  </a:lnTo>
                  <a:lnTo>
                    <a:pt x="840" y="604"/>
                  </a:lnTo>
                  <a:lnTo>
                    <a:pt x="842" y="608"/>
                  </a:lnTo>
                  <a:lnTo>
                    <a:pt x="850" y="611"/>
                  </a:lnTo>
                  <a:lnTo>
                    <a:pt x="861" y="615"/>
                  </a:lnTo>
                  <a:lnTo>
                    <a:pt x="872" y="617"/>
                  </a:lnTo>
                  <a:lnTo>
                    <a:pt x="881" y="620"/>
                  </a:lnTo>
                  <a:lnTo>
                    <a:pt x="889" y="620"/>
                  </a:lnTo>
                  <a:lnTo>
                    <a:pt x="898" y="619"/>
                  </a:lnTo>
                  <a:lnTo>
                    <a:pt x="908" y="615"/>
                  </a:lnTo>
                  <a:lnTo>
                    <a:pt x="911" y="611"/>
                  </a:lnTo>
                  <a:lnTo>
                    <a:pt x="909" y="601"/>
                  </a:lnTo>
                  <a:lnTo>
                    <a:pt x="907" y="587"/>
                  </a:lnTo>
                  <a:lnTo>
                    <a:pt x="902" y="574"/>
                  </a:lnTo>
                  <a:lnTo>
                    <a:pt x="897" y="564"/>
                  </a:lnTo>
                  <a:lnTo>
                    <a:pt x="896" y="561"/>
                  </a:lnTo>
                  <a:lnTo>
                    <a:pt x="896" y="560"/>
                  </a:lnTo>
                  <a:lnTo>
                    <a:pt x="898" y="554"/>
                  </a:lnTo>
                  <a:lnTo>
                    <a:pt x="902" y="550"/>
                  </a:lnTo>
                  <a:lnTo>
                    <a:pt x="905" y="545"/>
                  </a:lnTo>
                  <a:lnTo>
                    <a:pt x="901" y="541"/>
                  </a:lnTo>
                  <a:lnTo>
                    <a:pt x="896" y="538"/>
                  </a:lnTo>
                  <a:lnTo>
                    <a:pt x="891" y="537"/>
                  </a:lnTo>
                  <a:lnTo>
                    <a:pt x="886" y="531"/>
                  </a:lnTo>
                  <a:lnTo>
                    <a:pt x="883" y="527"/>
                  </a:lnTo>
                  <a:lnTo>
                    <a:pt x="882" y="523"/>
                  </a:lnTo>
                  <a:lnTo>
                    <a:pt x="879" y="519"/>
                  </a:lnTo>
                  <a:lnTo>
                    <a:pt x="878" y="515"/>
                  </a:lnTo>
                  <a:lnTo>
                    <a:pt x="874" y="511"/>
                  </a:lnTo>
                  <a:lnTo>
                    <a:pt x="871" y="509"/>
                  </a:lnTo>
                  <a:lnTo>
                    <a:pt x="867" y="509"/>
                  </a:lnTo>
                  <a:lnTo>
                    <a:pt x="866" y="511"/>
                  </a:lnTo>
                  <a:lnTo>
                    <a:pt x="864" y="511"/>
                  </a:lnTo>
                  <a:lnTo>
                    <a:pt x="864" y="509"/>
                  </a:lnTo>
                  <a:lnTo>
                    <a:pt x="863" y="508"/>
                  </a:lnTo>
                  <a:lnTo>
                    <a:pt x="863" y="502"/>
                  </a:lnTo>
                  <a:lnTo>
                    <a:pt x="866" y="493"/>
                  </a:lnTo>
                  <a:lnTo>
                    <a:pt x="872" y="486"/>
                  </a:lnTo>
                  <a:lnTo>
                    <a:pt x="879" y="485"/>
                  </a:lnTo>
                  <a:lnTo>
                    <a:pt x="893" y="490"/>
                  </a:lnTo>
                  <a:lnTo>
                    <a:pt x="901" y="491"/>
                  </a:lnTo>
                  <a:lnTo>
                    <a:pt x="909" y="490"/>
                  </a:lnTo>
                  <a:lnTo>
                    <a:pt x="916" y="487"/>
                  </a:lnTo>
                  <a:lnTo>
                    <a:pt x="916" y="483"/>
                  </a:lnTo>
                  <a:lnTo>
                    <a:pt x="908" y="469"/>
                  </a:lnTo>
                  <a:lnTo>
                    <a:pt x="904" y="464"/>
                  </a:lnTo>
                  <a:lnTo>
                    <a:pt x="898" y="459"/>
                  </a:lnTo>
                  <a:lnTo>
                    <a:pt x="890" y="454"/>
                  </a:lnTo>
                  <a:lnTo>
                    <a:pt x="881" y="453"/>
                  </a:lnTo>
                  <a:lnTo>
                    <a:pt x="875" y="453"/>
                  </a:lnTo>
                  <a:close/>
                  <a:moveTo>
                    <a:pt x="624" y="243"/>
                  </a:moveTo>
                  <a:lnTo>
                    <a:pt x="617" y="245"/>
                  </a:lnTo>
                  <a:lnTo>
                    <a:pt x="613" y="250"/>
                  </a:lnTo>
                  <a:lnTo>
                    <a:pt x="614" y="257"/>
                  </a:lnTo>
                  <a:lnTo>
                    <a:pt x="621" y="261"/>
                  </a:lnTo>
                  <a:lnTo>
                    <a:pt x="629" y="265"/>
                  </a:lnTo>
                  <a:lnTo>
                    <a:pt x="637" y="265"/>
                  </a:lnTo>
                  <a:lnTo>
                    <a:pt x="643" y="263"/>
                  </a:lnTo>
                  <a:lnTo>
                    <a:pt x="643" y="257"/>
                  </a:lnTo>
                  <a:lnTo>
                    <a:pt x="639" y="252"/>
                  </a:lnTo>
                  <a:lnTo>
                    <a:pt x="632" y="246"/>
                  </a:lnTo>
                  <a:lnTo>
                    <a:pt x="624" y="243"/>
                  </a:lnTo>
                  <a:close/>
                  <a:moveTo>
                    <a:pt x="1520" y="0"/>
                  </a:moveTo>
                  <a:lnTo>
                    <a:pt x="1522" y="1"/>
                  </a:lnTo>
                  <a:lnTo>
                    <a:pt x="1522" y="2"/>
                  </a:lnTo>
                  <a:lnTo>
                    <a:pt x="1526" y="5"/>
                  </a:lnTo>
                  <a:lnTo>
                    <a:pt x="1531" y="5"/>
                  </a:lnTo>
                  <a:lnTo>
                    <a:pt x="1540" y="4"/>
                  </a:lnTo>
                  <a:lnTo>
                    <a:pt x="1551" y="5"/>
                  </a:lnTo>
                  <a:lnTo>
                    <a:pt x="1563" y="9"/>
                  </a:lnTo>
                  <a:lnTo>
                    <a:pt x="1567" y="12"/>
                  </a:lnTo>
                  <a:lnTo>
                    <a:pt x="1570" y="13"/>
                  </a:lnTo>
                  <a:lnTo>
                    <a:pt x="1572" y="13"/>
                  </a:lnTo>
                  <a:lnTo>
                    <a:pt x="1572" y="15"/>
                  </a:lnTo>
                  <a:lnTo>
                    <a:pt x="1567" y="15"/>
                  </a:lnTo>
                  <a:lnTo>
                    <a:pt x="1567" y="16"/>
                  </a:lnTo>
                  <a:lnTo>
                    <a:pt x="1568" y="17"/>
                  </a:lnTo>
                  <a:lnTo>
                    <a:pt x="1572" y="20"/>
                  </a:lnTo>
                  <a:lnTo>
                    <a:pt x="1578" y="19"/>
                  </a:lnTo>
                  <a:lnTo>
                    <a:pt x="1583" y="16"/>
                  </a:lnTo>
                  <a:lnTo>
                    <a:pt x="1593" y="13"/>
                  </a:lnTo>
                  <a:lnTo>
                    <a:pt x="1607" y="12"/>
                  </a:lnTo>
                  <a:lnTo>
                    <a:pt x="1619" y="13"/>
                  </a:lnTo>
                  <a:lnTo>
                    <a:pt x="1638" y="16"/>
                  </a:lnTo>
                  <a:lnTo>
                    <a:pt x="1649" y="16"/>
                  </a:lnTo>
                  <a:lnTo>
                    <a:pt x="1660" y="19"/>
                  </a:lnTo>
                  <a:lnTo>
                    <a:pt x="1669" y="23"/>
                  </a:lnTo>
                  <a:lnTo>
                    <a:pt x="1672" y="28"/>
                  </a:lnTo>
                  <a:lnTo>
                    <a:pt x="1671" y="35"/>
                  </a:lnTo>
                  <a:lnTo>
                    <a:pt x="1667" y="42"/>
                  </a:lnTo>
                  <a:lnTo>
                    <a:pt x="1661" y="49"/>
                  </a:lnTo>
                  <a:lnTo>
                    <a:pt x="1656" y="54"/>
                  </a:lnTo>
                  <a:lnTo>
                    <a:pt x="1657" y="56"/>
                  </a:lnTo>
                  <a:lnTo>
                    <a:pt x="1659" y="58"/>
                  </a:lnTo>
                  <a:lnTo>
                    <a:pt x="1661" y="58"/>
                  </a:lnTo>
                  <a:lnTo>
                    <a:pt x="1664" y="60"/>
                  </a:lnTo>
                  <a:lnTo>
                    <a:pt x="1700" y="60"/>
                  </a:lnTo>
                  <a:lnTo>
                    <a:pt x="1713" y="61"/>
                  </a:lnTo>
                  <a:lnTo>
                    <a:pt x="1726" y="63"/>
                  </a:lnTo>
                  <a:lnTo>
                    <a:pt x="1739" y="67"/>
                  </a:lnTo>
                  <a:lnTo>
                    <a:pt x="1749" y="71"/>
                  </a:lnTo>
                  <a:lnTo>
                    <a:pt x="1756" y="74"/>
                  </a:lnTo>
                  <a:lnTo>
                    <a:pt x="1764" y="72"/>
                  </a:lnTo>
                  <a:lnTo>
                    <a:pt x="1773" y="69"/>
                  </a:lnTo>
                  <a:lnTo>
                    <a:pt x="1787" y="61"/>
                  </a:lnTo>
                  <a:lnTo>
                    <a:pt x="1798" y="58"/>
                  </a:lnTo>
                  <a:lnTo>
                    <a:pt x="1810" y="57"/>
                  </a:lnTo>
                  <a:lnTo>
                    <a:pt x="1820" y="56"/>
                  </a:lnTo>
                  <a:lnTo>
                    <a:pt x="1839" y="56"/>
                  </a:lnTo>
                  <a:lnTo>
                    <a:pt x="1850" y="57"/>
                  </a:lnTo>
                  <a:lnTo>
                    <a:pt x="1855" y="58"/>
                  </a:lnTo>
                  <a:lnTo>
                    <a:pt x="1858" y="64"/>
                  </a:lnTo>
                  <a:lnTo>
                    <a:pt x="1860" y="74"/>
                  </a:lnTo>
                  <a:lnTo>
                    <a:pt x="1861" y="84"/>
                  </a:lnTo>
                  <a:lnTo>
                    <a:pt x="1862" y="89"/>
                  </a:lnTo>
                  <a:lnTo>
                    <a:pt x="1864" y="94"/>
                  </a:lnTo>
                  <a:lnTo>
                    <a:pt x="1870" y="101"/>
                  </a:lnTo>
                  <a:lnTo>
                    <a:pt x="1875" y="104"/>
                  </a:lnTo>
                  <a:lnTo>
                    <a:pt x="1879" y="105"/>
                  </a:lnTo>
                  <a:lnTo>
                    <a:pt x="1886" y="104"/>
                  </a:lnTo>
                  <a:lnTo>
                    <a:pt x="1894" y="98"/>
                  </a:lnTo>
                  <a:lnTo>
                    <a:pt x="1901" y="91"/>
                  </a:lnTo>
                  <a:lnTo>
                    <a:pt x="1906" y="87"/>
                  </a:lnTo>
                  <a:lnTo>
                    <a:pt x="1909" y="87"/>
                  </a:lnTo>
                  <a:lnTo>
                    <a:pt x="1910" y="89"/>
                  </a:lnTo>
                  <a:lnTo>
                    <a:pt x="1913" y="90"/>
                  </a:lnTo>
                  <a:lnTo>
                    <a:pt x="1917" y="94"/>
                  </a:lnTo>
                  <a:lnTo>
                    <a:pt x="1920" y="95"/>
                  </a:lnTo>
                  <a:lnTo>
                    <a:pt x="1921" y="94"/>
                  </a:lnTo>
                  <a:lnTo>
                    <a:pt x="1925" y="93"/>
                  </a:lnTo>
                  <a:lnTo>
                    <a:pt x="1954" y="93"/>
                  </a:lnTo>
                  <a:lnTo>
                    <a:pt x="1962" y="90"/>
                  </a:lnTo>
                  <a:lnTo>
                    <a:pt x="1969" y="87"/>
                  </a:lnTo>
                  <a:lnTo>
                    <a:pt x="1984" y="87"/>
                  </a:lnTo>
                  <a:lnTo>
                    <a:pt x="1994" y="78"/>
                  </a:lnTo>
                  <a:lnTo>
                    <a:pt x="1996" y="71"/>
                  </a:lnTo>
                  <a:lnTo>
                    <a:pt x="1998" y="65"/>
                  </a:lnTo>
                  <a:lnTo>
                    <a:pt x="1998" y="63"/>
                  </a:lnTo>
                  <a:lnTo>
                    <a:pt x="2000" y="57"/>
                  </a:lnTo>
                  <a:lnTo>
                    <a:pt x="2000" y="54"/>
                  </a:lnTo>
                  <a:lnTo>
                    <a:pt x="1998" y="49"/>
                  </a:lnTo>
                  <a:lnTo>
                    <a:pt x="1992" y="45"/>
                  </a:lnTo>
                  <a:lnTo>
                    <a:pt x="1984" y="43"/>
                  </a:lnTo>
                  <a:lnTo>
                    <a:pt x="1974" y="43"/>
                  </a:lnTo>
                  <a:lnTo>
                    <a:pt x="1962" y="41"/>
                  </a:lnTo>
                  <a:lnTo>
                    <a:pt x="1959" y="39"/>
                  </a:lnTo>
                  <a:lnTo>
                    <a:pt x="1957" y="37"/>
                  </a:lnTo>
                  <a:lnTo>
                    <a:pt x="1955" y="32"/>
                  </a:lnTo>
                  <a:lnTo>
                    <a:pt x="1957" y="30"/>
                  </a:lnTo>
                  <a:lnTo>
                    <a:pt x="1957" y="26"/>
                  </a:lnTo>
                  <a:lnTo>
                    <a:pt x="1958" y="23"/>
                  </a:lnTo>
                  <a:lnTo>
                    <a:pt x="1962" y="19"/>
                  </a:lnTo>
                  <a:lnTo>
                    <a:pt x="1965" y="19"/>
                  </a:lnTo>
                  <a:lnTo>
                    <a:pt x="1966" y="20"/>
                  </a:lnTo>
                  <a:lnTo>
                    <a:pt x="1968" y="23"/>
                  </a:lnTo>
                  <a:lnTo>
                    <a:pt x="1972" y="27"/>
                  </a:lnTo>
                  <a:lnTo>
                    <a:pt x="1979" y="26"/>
                  </a:lnTo>
                  <a:lnTo>
                    <a:pt x="2003" y="26"/>
                  </a:lnTo>
                  <a:lnTo>
                    <a:pt x="2004" y="24"/>
                  </a:lnTo>
                  <a:lnTo>
                    <a:pt x="2004" y="23"/>
                  </a:lnTo>
                  <a:lnTo>
                    <a:pt x="2006" y="23"/>
                  </a:lnTo>
                  <a:lnTo>
                    <a:pt x="2006" y="21"/>
                  </a:lnTo>
                  <a:lnTo>
                    <a:pt x="2007" y="21"/>
                  </a:lnTo>
                  <a:lnTo>
                    <a:pt x="2014" y="23"/>
                  </a:lnTo>
                  <a:lnTo>
                    <a:pt x="2024" y="24"/>
                  </a:lnTo>
                  <a:lnTo>
                    <a:pt x="2035" y="27"/>
                  </a:lnTo>
                  <a:lnTo>
                    <a:pt x="2043" y="28"/>
                  </a:lnTo>
                  <a:lnTo>
                    <a:pt x="2047" y="28"/>
                  </a:lnTo>
                  <a:lnTo>
                    <a:pt x="2051" y="31"/>
                  </a:lnTo>
                  <a:lnTo>
                    <a:pt x="2054" y="32"/>
                  </a:lnTo>
                  <a:lnTo>
                    <a:pt x="2058" y="35"/>
                  </a:lnTo>
                  <a:lnTo>
                    <a:pt x="2059" y="38"/>
                  </a:lnTo>
                  <a:lnTo>
                    <a:pt x="2062" y="39"/>
                  </a:lnTo>
                  <a:lnTo>
                    <a:pt x="2063" y="42"/>
                  </a:lnTo>
                  <a:lnTo>
                    <a:pt x="2061" y="43"/>
                  </a:lnTo>
                  <a:lnTo>
                    <a:pt x="2052" y="46"/>
                  </a:lnTo>
                  <a:lnTo>
                    <a:pt x="2033" y="52"/>
                  </a:lnTo>
                  <a:lnTo>
                    <a:pt x="2026" y="53"/>
                  </a:lnTo>
                  <a:lnTo>
                    <a:pt x="2024" y="53"/>
                  </a:lnTo>
                  <a:lnTo>
                    <a:pt x="2024" y="54"/>
                  </a:lnTo>
                  <a:lnTo>
                    <a:pt x="2022" y="57"/>
                  </a:lnTo>
                  <a:lnTo>
                    <a:pt x="2024" y="58"/>
                  </a:lnTo>
                  <a:lnTo>
                    <a:pt x="2025" y="61"/>
                  </a:lnTo>
                  <a:lnTo>
                    <a:pt x="2026" y="63"/>
                  </a:lnTo>
                  <a:lnTo>
                    <a:pt x="2029" y="63"/>
                  </a:lnTo>
                  <a:lnTo>
                    <a:pt x="2033" y="64"/>
                  </a:lnTo>
                  <a:lnTo>
                    <a:pt x="2039" y="65"/>
                  </a:lnTo>
                  <a:lnTo>
                    <a:pt x="2044" y="68"/>
                  </a:lnTo>
                  <a:lnTo>
                    <a:pt x="2050" y="72"/>
                  </a:lnTo>
                  <a:lnTo>
                    <a:pt x="2056" y="75"/>
                  </a:lnTo>
                  <a:lnTo>
                    <a:pt x="2067" y="75"/>
                  </a:lnTo>
                  <a:lnTo>
                    <a:pt x="2080" y="74"/>
                  </a:lnTo>
                  <a:lnTo>
                    <a:pt x="2089" y="72"/>
                  </a:lnTo>
                  <a:lnTo>
                    <a:pt x="2095" y="72"/>
                  </a:lnTo>
                  <a:lnTo>
                    <a:pt x="2107" y="76"/>
                  </a:lnTo>
                  <a:lnTo>
                    <a:pt x="2115" y="82"/>
                  </a:lnTo>
                  <a:lnTo>
                    <a:pt x="2125" y="89"/>
                  </a:lnTo>
                  <a:lnTo>
                    <a:pt x="2137" y="95"/>
                  </a:lnTo>
                  <a:lnTo>
                    <a:pt x="2144" y="100"/>
                  </a:lnTo>
                  <a:lnTo>
                    <a:pt x="2147" y="101"/>
                  </a:lnTo>
                  <a:lnTo>
                    <a:pt x="2158" y="101"/>
                  </a:lnTo>
                  <a:lnTo>
                    <a:pt x="2170" y="100"/>
                  </a:lnTo>
                  <a:lnTo>
                    <a:pt x="2197" y="97"/>
                  </a:lnTo>
                  <a:lnTo>
                    <a:pt x="2223" y="97"/>
                  </a:lnTo>
                  <a:lnTo>
                    <a:pt x="2230" y="100"/>
                  </a:lnTo>
                  <a:lnTo>
                    <a:pt x="2241" y="106"/>
                  </a:lnTo>
                  <a:lnTo>
                    <a:pt x="2255" y="116"/>
                  </a:lnTo>
                  <a:lnTo>
                    <a:pt x="2263" y="121"/>
                  </a:lnTo>
                  <a:lnTo>
                    <a:pt x="2271" y="121"/>
                  </a:lnTo>
                  <a:lnTo>
                    <a:pt x="2281" y="120"/>
                  </a:lnTo>
                  <a:lnTo>
                    <a:pt x="2298" y="117"/>
                  </a:lnTo>
                  <a:lnTo>
                    <a:pt x="2316" y="116"/>
                  </a:lnTo>
                  <a:lnTo>
                    <a:pt x="2337" y="116"/>
                  </a:lnTo>
                  <a:lnTo>
                    <a:pt x="2349" y="117"/>
                  </a:lnTo>
                  <a:lnTo>
                    <a:pt x="2361" y="120"/>
                  </a:lnTo>
                  <a:lnTo>
                    <a:pt x="2368" y="126"/>
                  </a:lnTo>
                  <a:lnTo>
                    <a:pt x="2371" y="131"/>
                  </a:lnTo>
                  <a:lnTo>
                    <a:pt x="2375" y="134"/>
                  </a:lnTo>
                  <a:lnTo>
                    <a:pt x="2378" y="135"/>
                  </a:lnTo>
                  <a:lnTo>
                    <a:pt x="2382" y="135"/>
                  </a:lnTo>
                  <a:lnTo>
                    <a:pt x="2383" y="132"/>
                  </a:lnTo>
                  <a:lnTo>
                    <a:pt x="2386" y="128"/>
                  </a:lnTo>
                  <a:lnTo>
                    <a:pt x="2389" y="121"/>
                  </a:lnTo>
                  <a:lnTo>
                    <a:pt x="2393" y="115"/>
                  </a:lnTo>
                  <a:lnTo>
                    <a:pt x="2397" y="111"/>
                  </a:lnTo>
                  <a:lnTo>
                    <a:pt x="2401" y="111"/>
                  </a:lnTo>
                  <a:lnTo>
                    <a:pt x="2408" y="112"/>
                  </a:lnTo>
                  <a:lnTo>
                    <a:pt x="2416" y="115"/>
                  </a:lnTo>
                  <a:lnTo>
                    <a:pt x="2423" y="119"/>
                  </a:lnTo>
                  <a:lnTo>
                    <a:pt x="2432" y="121"/>
                  </a:lnTo>
                  <a:lnTo>
                    <a:pt x="2461" y="121"/>
                  </a:lnTo>
                  <a:lnTo>
                    <a:pt x="2475" y="120"/>
                  </a:lnTo>
                  <a:lnTo>
                    <a:pt x="2484" y="121"/>
                  </a:lnTo>
                  <a:lnTo>
                    <a:pt x="2493" y="126"/>
                  </a:lnTo>
                  <a:lnTo>
                    <a:pt x="2501" y="131"/>
                  </a:lnTo>
                  <a:lnTo>
                    <a:pt x="2505" y="139"/>
                  </a:lnTo>
                  <a:lnTo>
                    <a:pt x="2499" y="153"/>
                  </a:lnTo>
                  <a:lnTo>
                    <a:pt x="2499" y="161"/>
                  </a:lnTo>
                  <a:lnTo>
                    <a:pt x="2505" y="178"/>
                  </a:lnTo>
                  <a:lnTo>
                    <a:pt x="2505" y="184"/>
                  </a:lnTo>
                  <a:lnTo>
                    <a:pt x="2504" y="189"/>
                  </a:lnTo>
                  <a:lnTo>
                    <a:pt x="2498" y="194"/>
                  </a:lnTo>
                  <a:lnTo>
                    <a:pt x="2495" y="195"/>
                  </a:lnTo>
                  <a:lnTo>
                    <a:pt x="2491" y="197"/>
                  </a:lnTo>
                  <a:lnTo>
                    <a:pt x="2489" y="198"/>
                  </a:lnTo>
                  <a:lnTo>
                    <a:pt x="2484" y="198"/>
                  </a:lnTo>
                  <a:lnTo>
                    <a:pt x="2482" y="201"/>
                  </a:lnTo>
                  <a:lnTo>
                    <a:pt x="2484" y="205"/>
                  </a:lnTo>
                  <a:lnTo>
                    <a:pt x="2489" y="212"/>
                  </a:lnTo>
                  <a:lnTo>
                    <a:pt x="2495" y="217"/>
                  </a:lnTo>
                  <a:lnTo>
                    <a:pt x="2501" y="223"/>
                  </a:lnTo>
                  <a:lnTo>
                    <a:pt x="2504" y="228"/>
                  </a:lnTo>
                  <a:lnTo>
                    <a:pt x="2502" y="231"/>
                  </a:lnTo>
                  <a:lnTo>
                    <a:pt x="2501" y="232"/>
                  </a:lnTo>
                  <a:lnTo>
                    <a:pt x="2491" y="232"/>
                  </a:lnTo>
                  <a:lnTo>
                    <a:pt x="2489" y="231"/>
                  </a:lnTo>
                  <a:lnTo>
                    <a:pt x="2482" y="230"/>
                  </a:lnTo>
                  <a:lnTo>
                    <a:pt x="2469" y="231"/>
                  </a:lnTo>
                  <a:lnTo>
                    <a:pt x="2456" y="235"/>
                  </a:lnTo>
                  <a:lnTo>
                    <a:pt x="2438" y="239"/>
                  </a:lnTo>
                  <a:lnTo>
                    <a:pt x="2424" y="245"/>
                  </a:lnTo>
                  <a:lnTo>
                    <a:pt x="2412" y="252"/>
                  </a:lnTo>
                  <a:lnTo>
                    <a:pt x="2402" y="257"/>
                  </a:lnTo>
                  <a:lnTo>
                    <a:pt x="2390" y="261"/>
                  </a:lnTo>
                  <a:lnTo>
                    <a:pt x="2376" y="264"/>
                  </a:lnTo>
                  <a:lnTo>
                    <a:pt x="2353" y="264"/>
                  </a:lnTo>
                  <a:lnTo>
                    <a:pt x="2345" y="263"/>
                  </a:lnTo>
                  <a:lnTo>
                    <a:pt x="2330" y="263"/>
                  </a:lnTo>
                  <a:lnTo>
                    <a:pt x="2313" y="264"/>
                  </a:lnTo>
                  <a:lnTo>
                    <a:pt x="2304" y="267"/>
                  </a:lnTo>
                  <a:lnTo>
                    <a:pt x="2298" y="272"/>
                  </a:lnTo>
                  <a:lnTo>
                    <a:pt x="2292" y="286"/>
                  </a:lnTo>
                  <a:lnTo>
                    <a:pt x="2290" y="290"/>
                  </a:lnTo>
                  <a:lnTo>
                    <a:pt x="2290" y="295"/>
                  </a:lnTo>
                  <a:lnTo>
                    <a:pt x="2292" y="297"/>
                  </a:lnTo>
                  <a:lnTo>
                    <a:pt x="2292" y="300"/>
                  </a:lnTo>
                  <a:lnTo>
                    <a:pt x="2293" y="301"/>
                  </a:lnTo>
                  <a:lnTo>
                    <a:pt x="2293" y="304"/>
                  </a:lnTo>
                  <a:lnTo>
                    <a:pt x="2292" y="306"/>
                  </a:lnTo>
                  <a:lnTo>
                    <a:pt x="2286" y="322"/>
                  </a:lnTo>
                  <a:lnTo>
                    <a:pt x="2283" y="337"/>
                  </a:lnTo>
                  <a:lnTo>
                    <a:pt x="2281" y="342"/>
                  </a:lnTo>
                  <a:lnTo>
                    <a:pt x="2272" y="345"/>
                  </a:lnTo>
                  <a:lnTo>
                    <a:pt x="2264" y="349"/>
                  </a:lnTo>
                  <a:lnTo>
                    <a:pt x="2257" y="354"/>
                  </a:lnTo>
                  <a:lnTo>
                    <a:pt x="2249" y="365"/>
                  </a:lnTo>
                  <a:lnTo>
                    <a:pt x="2237" y="380"/>
                  </a:lnTo>
                  <a:lnTo>
                    <a:pt x="2212" y="405"/>
                  </a:lnTo>
                  <a:lnTo>
                    <a:pt x="2203" y="413"/>
                  </a:lnTo>
                  <a:lnTo>
                    <a:pt x="2196" y="423"/>
                  </a:lnTo>
                  <a:lnTo>
                    <a:pt x="2192" y="428"/>
                  </a:lnTo>
                  <a:lnTo>
                    <a:pt x="2190" y="431"/>
                  </a:lnTo>
                  <a:lnTo>
                    <a:pt x="2192" y="427"/>
                  </a:lnTo>
                  <a:lnTo>
                    <a:pt x="2193" y="419"/>
                  </a:lnTo>
                  <a:lnTo>
                    <a:pt x="2197" y="406"/>
                  </a:lnTo>
                  <a:lnTo>
                    <a:pt x="2203" y="394"/>
                  </a:lnTo>
                  <a:lnTo>
                    <a:pt x="2205" y="385"/>
                  </a:lnTo>
                  <a:lnTo>
                    <a:pt x="2203" y="374"/>
                  </a:lnTo>
                  <a:lnTo>
                    <a:pt x="2195" y="352"/>
                  </a:lnTo>
                  <a:lnTo>
                    <a:pt x="2192" y="341"/>
                  </a:lnTo>
                  <a:lnTo>
                    <a:pt x="2192" y="330"/>
                  </a:lnTo>
                  <a:lnTo>
                    <a:pt x="2196" y="322"/>
                  </a:lnTo>
                  <a:lnTo>
                    <a:pt x="2201" y="313"/>
                  </a:lnTo>
                  <a:lnTo>
                    <a:pt x="2208" y="304"/>
                  </a:lnTo>
                  <a:lnTo>
                    <a:pt x="2219" y="294"/>
                  </a:lnTo>
                  <a:lnTo>
                    <a:pt x="2233" y="287"/>
                  </a:lnTo>
                  <a:lnTo>
                    <a:pt x="2245" y="280"/>
                  </a:lnTo>
                  <a:lnTo>
                    <a:pt x="2256" y="275"/>
                  </a:lnTo>
                  <a:lnTo>
                    <a:pt x="2262" y="271"/>
                  </a:lnTo>
                  <a:lnTo>
                    <a:pt x="2271" y="264"/>
                  </a:lnTo>
                  <a:lnTo>
                    <a:pt x="2282" y="256"/>
                  </a:lnTo>
                  <a:lnTo>
                    <a:pt x="2301" y="239"/>
                  </a:lnTo>
                  <a:lnTo>
                    <a:pt x="2308" y="234"/>
                  </a:lnTo>
                  <a:lnTo>
                    <a:pt x="2311" y="232"/>
                  </a:lnTo>
                  <a:lnTo>
                    <a:pt x="2309" y="232"/>
                  </a:lnTo>
                  <a:lnTo>
                    <a:pt x="2308" y="234"/>
                  </a:lnTo>
                  <a:lnTo>
                    <a:pt x="2305" y="235"/>
                  </a:lnTo>
                  <a:lnTo>
                    <a:pt x="2301" y="238"/>
                  </a:lnTo>
                  <a:lnTo>
                    <a:pt x="2296" y="241"/>
                  </a:lnTo>
                  <a:lnTo>
                    <a:pt x="2292" y="243"/>
                  </a:lnTo>
                  <a:lnTo>
                    <a:pt x="2281" y="250"/>
                  </a:lnTo>
                  <a:lnTo>
                    <a:pt x="2268" y="256"/>
                  </a:lnTo>
                  <a:lnTo>
                    <a:pt x="2259" y="258"/>
                  </a:lnTo>
                  <a:lnTo>
                    <a:pt x="2256" y="258"/>
                  </a:lnTo>
                  <a:lnTo>
                    <a:pt x="2255" y="256"/>
                  </a:lnTo>
                  <a:lnTo>
                    <a:pt x="2253" y="254"/>
                  </a:lnTo>
                  <a:lnTo>
                    <a:pt x="2252" y="250"/>
                  </a:lnTo>
                  <a:lnTo>
                    <a:pt x="2252" y="238"/>
                  </a:lnTo>
                  <a:lnTo>
                    <a:pt x="2249" y="234"/>
                  </a:lnTo>
                  <a:lnTo>
                    <a:pt x="2244" y="234"/>
                  </a:lnTo>
                  <a:lnTo>
                    <a:pt x="2236" y="235"/>
                  </a:lnTo>
                  <a:lnTo>
                    <a:pt x="2229" y="241"/>
                  </a:lnTo>
                  <a:lnTo>
                    <a:pt x="2214" y="256"/>
                  </a:lnTo>
                  <a:lnTo>
                    <a:pt x="2201" y="264"/>
                  </a:lnTo>
                  <a:lnTo>
                    <a:pt x="2186" y="275"/>
                  </a:lnTo>
                  <a:lnTo>
                    <a:pt x="2182" y="279"/>
                  </a:lnTo>
                  <a:lnTo>
                    <a:pt x="2178" y="282"/>
                  </a:lnTo>
                  <a:lnTo>
                    <a:pt x="2177" y="285"/>
                  </a:lnTo>
                  <a:lnTo>
                    <a:pt x="2174" y="287"/>
                  </a:lnTo>
                  <a:lnTo>
                    <a:pt x="2170" y="287"/>
                  </a:lnTo>
                  <a:lnTo>
                    <a:pt x="2169" y="289"/>
                  </a:lnTo>
                  <a:lnTo>
                    <a:pt x="2158" y="289"/>
                  </a:lnTo>
                  <a:lnTo>
                    <a:pt x="2148" y="285"/>
                  </a:lnTo>
                  <a:lnTo>
                    <a:pt x="2140" y="280"/>
                  </a:lnTo>
                  <a:lnTo>
                    <a:pt x="2133" y="275"/>
                  </a:lnTo>
                  <a:lnTo>
                    <a:pt x="2126" y="274"/>
                  </a:lnTo>
                  <a:lnTo>
                    <a:pt x="2119" y="276"/>
                  </a:lnTo>
                  <a:lnTo>
                    <a:pt x="2108" y="279"/>
                  </a:lnTo>
                  <a:lnTo>
                    <a:pt x="2093" y="282"/>
                  </a:lnTo>
                  <a:lnTo>
                    <a:pt x="2076" y="282"/>
                  </a:lnTo>
                  <a:lnTo>
                    <a:pt x="2058" y="280"/>
                  </a:lnTo>
                  <a:lnTo>
                    <a:pt x="2033" y="280"/>
                  </a:lnTo>
                  <a:lnTo>
                    <a:pt x="2026" y="283"/>
                  </a:lnTo>
                  <a:lnTo>
                    <a:pt x="2009" y="301"/>
                  </a:lnTo>
                  <a:lnTo>
                    <a:pt x="1998" y="311"/>
                  </a:lnTo>
                  <a:lnTo>
                    <a:pt x="1988" y="320"/>
                  </a:lnTo>
                  <a:lnTo>
                    <a:pt x="1979" y="326"/>
                  </a:lnTo>
                  <a:lnTo>
                    <a:pt x="1969" y="330"/>
                  </a:lnTo>
                  <a:lnTo>
                    <a:pt x="1959" y="335"/>
                  </a:lnTo>
                  <a:lnTo>
                    <a:pt x="1951" y="341"/>
                  </a:lnTo>
                  <a:lnTo>
                    <a:pt x="1947" y="346"/>
                  </a:lnTo>
                  <a:lnTo>
                    <a:pt x="1947" y="352"/>
                  </a:lnTo>
                  <a:lnTo>
                    <a:pt x="1948" y="354"/>
                  </a:lnTo>
                  <a:lnTo>
                    <a:pt x="1954" y="354"/>
                  </a:lnTo>
                  <a:lnTo>
                    <a:pt x="1961" y="348"/>
                  </a:lnTo>
                  <a:lnTo>
                    <a:pt x="1963" y="346"/>
                  </a:lnTo>
                  <a:lnTo>
                    <a:pt x="1966" y="343"/>
                  </a:lnTo>
                  <a:lnTo>
                    <a:pt x="1969" y="343"/>
                  </a:lnTo>
                  <a:lnTo>
                    <a:pt x="1969" y="353"/>
                  </a:lnTo>
                  <a:lnTo>
                    <a:pt x="1968" y="356"/>
                  </a:lnTo>
                  <a:lnTo>
                    <a:pt x="1969" y="359"/>
                  </a:lnTo>
                  <a:lnTo>
                    <a:pt x="1969" y="361"/>
                  </a:lnTo>
                  <a:lnTo>
                    <a:pt x="1970" y="363"/>
                  </a:lnTo>
                  <a:lnTo>
                    <a:pt x="1973" y="363"/>
                  </a:lnTo>
                  <a:lnTo>
                    <a:pt x="1981" y="361"/>
                  </a:lnTo>
                  <a:lnTo>
                    <a:pt x="1989" y="357"/>
                  </a:lnTo>
                  <a:lnTo>
                    <a:pt x="1998" y="354"/>
                  </a:lnTo>
                  <a:lnTo>
                    <a:pt x="2002" y="354"/>
                  </a:lnTo>
                  <a:lnTo>
                    <a:pt x="2007" y="356"/>
                  </a:lnTo>
                  <a:lnTo>
                    <a:pt x="2011" y="360"/>
                  </a:lnTo>
                  <a:lnTo>
                    <a:pt x="2017" y="371"/>
                  </a:lnTo>
                  <a:lnTo>
                    <a:pt x="2017" y="368"/>
                  </a:lnTo>
                  <a:lnTo>
                    <a:pt x="2018" y="365"/>
                  </a:lnTo>
                  <a:lnTo>
                    <a:pt x="2020" y="364"/>
                  </a:lnTo>
                  <a:lnTo>
                    <a:pt x="2022" y="364"/>
                  </a:lnTo>
                  <a:lnTo>
                    <a:pt x="2025" y="363"/>
                  </a:lnTo>
                  <a:lnTo>
                    <a:pt x="2040" y="363"/>
                  </a:lnTo>
                  <a:lnTo>
                    <a:pt x="2041" y="364"/>
                  </a:lnTo>
                  <a:lnTo>
                    <a:pt x="2041" y="365"/>
                  </a:lnTo>
                  <a:lnTo>
                    <a:pt x="2043" y="368"/>
                  </a:lnTo>
                  <a:lnTo>
                    <a:pt x="2043" y="369"/>
                  </a:lnTo>
                  <a:lnTo>
                    <a:pt x="2046" y="372"/>
                  </a:lnTo>
                  <a:lnTo>
                    <a:pt x="2046" y="376"/>
                  </a:lnTo>
                  <a:lnTo>
                    <a:pt x="2043" y="382"/>
                  </a:lnTo>
                  <a:lnTo>
                    <a:pt x="2040" y="383"/>
                  </a:lnTo>
                  <a:lnTo>
                    <a:pt x="2037" y="386"/>
                  </a:lnTo>
                  <a:lnTo>
                    <a:pt x="2037" y="389"/>
                  </a:lnTo>
                  <a:lnTo>
                    <a:pt x="2040" y="390"/>
                  </a:lnTo>
                  <a:lnTo>
                    <a:pt x="2041" y="393"/>
                  </a:lnTo>
                  <a:lnTo>
                    <a:pt x="2044" y="397"/>
                  </a:lnTo>
                  <a:lnTo>
                    <a:pt x="2047" y="400"/>
                  </a:lnTo>
                  <a:lnTo>
                    <a:pt x="2051" y="409"/>
                  </a:lnTo>
                  <a:lnTo>
                    <a:pt x="2054" y="419"/>
                  </a:lnTo>
                  <a:lnTo>
                    <a:pt x="2054" y="428"/>
                  </a:lnTo>
                  <a:lnTo>
                    <a:pt x="2052" y="432"/>
                  </a:lnTo>
                  <a:lnTo>
                    <a:pt x="2050" y="434"/>
                  </a:lnTo>
                  <a:lnTo>
                    <a:pt x="2047" y="437"/>
                  </a:lnTo>
                  <a:lnTo>
                    <a:pt x="2043" y="439"/>
                  </a:lnTo>
                  <a:lnTo>
                    <a:pt x="2041" y="443"/>
                  </a:lnTo>
                  <a:lnTo>
                    <a:pt x="2040" y="446"/>
                  </a:lnTo>
                  <a:lnTo>
                    <a:pt x="2041" y="452"/>
                  </a:lnTo>
                  <a:lnTo>
                    <a:pt x="2044" y="468"/>
                  </a:lnTo>
                  <a:lnTo>
                    <a:pt x="2044" y="475"/>
                  </a:lnTo>
                  <a:lnTo>
                    <a:pt x="2043" y="479"/>
                  </a:lnTo>
                  <a:lnTo>
                    <a:pt x="2037" y="479"/>
                  </a:lnTo>
                  <a:lnTo>
                    <a:pt x="2035" y="478"/>
                  </a:lnTo>
                  <a:lnTo>
                    <a:pt x="2032" y="475"/>
                  </a:lnTo>
                  <a:lnTo>
                    <a:pt x="2029" y="474"/>
                  </a:lnTo>
                  <a:lnTo>
                    <a:pt x="2028" y="471"/>
                  </a:lnTo>
                  <a:lnTo>
                    <a:pt x="2026" y="469"/>
                  </a:lnTo>
                  <a:lnTo>
                    <a:pt x="2025" y="463"/>
                  </a:lnTo>
                  <a:lnTo>
                    <a:pt x="2024" y="449"/>
                  </a:lnTo>
                  <a:lnTo>
                    <a:pt x="2024" y="408"/>
                  </a:lnTo>
                  <a:lnTo>
                    <a:pt x="2022" y="394"/>
                  </a:lnTo>
                  <a:lnTo>
                    <a:pt x="2018" y="378"/>
                  </a:lnTo>
                  <a:lnTo>
                    <a:pt x="2017" y="391"/>
                  </a:lnTo>
                  <a:lnTo>
                    <a:pt x="2013" y="404"/>
                  </a:lnTo>
                  <a:lnTo>
                    <a:pt x="2009" y="420"/>
                  </a:lnTo>
                  <a:lnTo>
                    <a:pt x="2003" y="438"/>
                  </a:lnTo>
                  <a:lnTo>
                    <a:pt x="1995" y="454"/>
                  </a:lnTo>
                  <a:lnTo>
                    <a:pt x="1981" y="471"/>
                  </a:lnTo>
                  <a:lnTo>
                    <a:pt x="1958" y="494"/>
                  </a:lnTo>
                  <a:lnTo>
                    <a:pt x="1946" y="505"/>
                  </a:lnTo>
                  <a:lnTo>
                    <a:pt x="1936" y="516"/>
                  </a:lnTo>
                  <a:lnTo>
                    <a:pt x="1931" y="523"/>
                  </a:lnTo>
                  <a:lnTo>
                    <a:pt x="1924" y="526"/>
                  </a:lnTo>
                  <a:lnTo>
                    <a:pt x="1916" y="526"/>
                  </a:lnTo>
                  <a:lnTo>
                    <a:pt x="1907" y="523"/>
                  </a:lnTo>
                  <a:lnTo>
                    <a:pt x="1902" y="519"/>
                  </a:lnTo>
                  <a:lnTo>
                    <a:pt x="1901" y="517"/>
                  </a:lnTo>
                  <a:lnTo>
                    <a:pt x="1899" y="519"/>
                  </a:lnTo>
                  <a:lnTo>
                    <a:pt x="1896" y="520"/>
                  </a:lnTo>
                  <a:lnTo>
                    <a:pt x="1884" y="533"/>
                  </a:lnTo>
                  <a:lnTo>
                    <a:pt x="1881" y="534"/>
                  </a:lnTo>
                  <a:lnTo>
                    <a:pt x="1875" y="539"/>
                  </a:lnTo>
                  <a:lnTo>
                    <a:pt x="1869" y="546"/>
                  </a:lnTo>
                  <a:lnTo>
                    <a:pt x="1866" y="556"/>
                  </a:lnTo>
                  <a:lnTo>
                    <a:pt x="1864" y="561"/>
                  </a:lnTo>
                  <a:lnTo>
                    <a:pt x="1858" y="564"/>
                  </a:lnTo>
                  <a:lnTo>
                    <a:pt x="1854" y="565"/>
                  </a:lnTo>
                  <a:lnTo>
                    <a:pt x="1849" y="568"/>
                  </a:lnTo>
                  <a:lnTo>
                    <a:pt x="1847" y="571"/>
                  </a:lnTo>
                  <a:lnTo>
                    <a:pt x="1846" y="572"/>
                  </a:lnTo>
                  <a:lnTo>
                    <a:pt x="1847" y="579"/>
                  </a:lnTo>
                  <a:lnTo>
                    <a:pt x="1853" y="589"/>
                  </a:lnTo>
                  <a:lnTo>
                    <a:pt x="1864" y="605"/>
                  </a:lnTo>
                  <a:lnTo>
                    <a:pt x="1865" y="613"/>
                  </a:lnTo>
                  <a:lnTo>
                    <a:pt x="1865" y="623"/>
                  </a:lnTo>
                  <a:lnTo>
                    <a:pt x="1862" y="634"/>
                  </a:lnTo>
                  <a:lnTo>
                    <a:pt x="1858" y="642"/>
                  </a:lnTo>
                  <a:lnTo>
                    <a:pt x="1853" y="649"/>
                  </a:lnTo>
                  <a:lnTo>
                    <a:pt x="1846" y="653"/>
                  </a:lnTo>
                  <a:lnTo>
                    <a:pt x="1840" y="657"/>
                  </a:lnTo>
                  <a:lnTo>
                    <a:pt x="1834" y="657"/>
                  </a:lnTo>
                  <a:lnTo>
                    <a:pt x="1825" y="653"/>
                  </a:lnTo>
                  <a:lnTo>
                    <a:pt x="1820" y="648"/>
                  </a:lnTo>
                  <a:lnTo>
                    <a:pt x="1821" y="641"/>
                  </a:lnTo>
                  <a:lnTo>
                    <a:pt x="1825" y="634"/>
                  </a:lnTo>
                  <a:lnTo>
                    <a:pt x="1829" y="626"/>
                  </a:lnTo>
                  <a:lnTo>
                    <a:pt x="1831" y="616"/>
                  </a:lnTo>
                  <a:lnTo>
                    <a:pt x="1828" y="609"/>
                  </a:lnTo>
                  <a:lnTo>
                    <a:pt x="1824" y="604"/>
                  </a:lnTo>
                  <a:lnTo>
                    <a:pt x="1821" y="600"/>
                  </a:lnTo>
                  <a:lnTo>
                    <a:pt x="1819" y="600"/>
                  </a:lnTo>
                  <a:lnTo>
                    <a:pt x="1816" y="602"/>
                  </a:lnTo>
                  <a:lnTo>
                    <a:pt x="1813" y="604"/>
                  </a:lnTo>
                  <a:lnTo>
                    <a:pt x="1809" y="608"/>
                  </a:lnTo>
                  <a:lnTo>
                    <a:pt x="1806" y="609"/>
                  </a:lnTo>
                  <a:lnTo>
                    <a:pt x="1805" y="609"/>
                  </a:lnTo>
                  <a:lnTo>
                    <a:pt x="1803" y="608"/>
                  </a:lnTo>
                  <a:lnTo>
                    <a:pt x="1803" y="598"/>
                  </a:lnTo>
                  <a:lnTo>
                    <a:pt x="1806" y="590"/>
                  </a:lnTo>
                  <a:lnTo>
                    <a:pt x="1808" y="583"/>
                  </a:lnTo>
                  <a:lnTo>
                    <a:pt x="1806" y="575"/>
                  </a:lnTo>
                  <a:lnTo>
                    <a:pt x="1803" y="568"/>
                  </a:lnTo>
                  <a:lnTo>
                    <a:pt x="1801" y="564"/>
                  </a:lnTo>
                  <a:lnTo>
                    <a:pt x="1797" y="565"/>
                  </a:lnTo>
                  <a:lnTo>
                    <a:pt x="1790" y="570"/>
                  </a:lnTo>
                  <a:lnTo>
                    <a:pt x="1782" y="576"/>
                  </a:lnTo>
                  <a:lnTo>
                    <a:pt x="1775" y="580"/>
                  </a:lnTo>
                  <a:lnTo>
                    <a:pt x="1768" y="582"/>
                  </a:lnTo>
                  <a:lnTo>
                    <a:pt x="1765" y="579"/>
                  </a:lnTo>
                  <a:lnTo>
                    <a:pt x="1764" y="572"/>
                  </a:lnTo>
                  <a:lnTo>
                    <a:pt x="1765" y="565"/>
                  </a:lnTo>
                  <a:lnTo>
                    <a:pt x="1768" y="557"/>
                  </a:lnTo>
                  <a:lnTo>
                    <a:pt x="1771" y="552"/>
                  </a:lnTo>
                  <a:lnTo>
                    <a:pt x="1771" y="549"/>
                  </a:lnTo>
                  <a:lnTo>
                    <a:pt x="1768" y="549"/>
                  </a:lnTo>
                  <a:lnTo>
                    <a:pt x="1765" y="550"/>
                  </a:lnTo>
                  <a:lnTo>
                    <a:pt x="1762" y="553"/>
                  </a:lnTo>
                  <a:lnTo>
                    <a:pt x="1760" y="554"/>
                  </a:lnTo>
                  <a:lnTo>
                    <a:pt x="1757" y="557"/>
                  </a:lnTo>
                  <a:lnTo>
                    <a:pt x="1750" y="563"/>
                  </a:lnTo>
                  <a:lnTo>
                    <a:pt x="1743" y="570"/>
                  </a:lnTo>
                  <a:lnTo>
                    <a:pt x="1736" y="575"/>
                  </a:lnTo>
                  <a:lnTo>
                    <a:pt x="1731" y="576"/>
                  </a:lnTo>
                  <a:lnTo>
                    <a:pt x="1728" y="576"/>
                  </a:lnTo>
                  <a:lnTo>
                    <a:pt x="1727" y="578"/>
                  </a:lnTo>
                  <a:lnTo>
                    <a:pt x="1724" y="579"/>
                  </a:lnTo>
                  <a:lnTo>
                    <a:pt x="1721" y="582"/>
                  </a:lnTo>
                  <a:lnTo>
                    <a:pt x="1720" y="585"/>
                  </a:lnTo>
                  <a:lnTo>
                    <a:pt x="1720" y="587"/>
                  </a:lnTo>
                  <a:lnTo>
                    <a:pt x="1721" y="591"/>
                  </a:lnTo>
                  <a:lnTo>
                    <a:pt x="1738" y="608"/>
                  </a:lnTo>
                  <a:lnTo>
                    <a:pt x="1741" y="609"/>
                  </a:lnTo>
                  <a:lnTo>
                    <a:pt x="1749" y="609"/>
                  </a:lnTo>
                  <a:lnTo>
                    <a:pt x="1757" y="607"/>
                  </a:lnTo>
                  <a:lnTo>
                    <a:pt x="1765" y="605"/>
                  </a:lnTo>
                  <a:lnTo>
                    <a:pt x="1768" y="605"/>
                  </a:lnTo>
                  <a:lnTo>
                    <a:pt x="1771" y="607"/>
                  </a:lnTo>
                  <a:lnTo>
                    <a:pt x="1773" y="609"/>
                  </a:lnTo>
                  <a:lnTo>
                    <a:pt x="1775" y="612"/>
                  </a:lnTo>
                  <a:lnTo>
                    <a:pt x="1775" y="622"/>
                  </a:lnTo>
                  <a:lnTo>
                    <a:pt x="1771" y="626"/>
                  </a:lnTo>
                  <a:lnTo>
                    <a:pt x="1762" y="631"/>
                  </a:lnTo>
                  <a:lnTo>
                    <a:pt x="1754" y="635"/>
                  </a:lnTo>
                  <a:lnTo>
                    <a:pt x="1747" y="638"/>
                  </a:lnTo>
                  <a:lnTo>
                    <a:pt x="1742" y="642"/>
                  </a:lnTo>
                  <a:lnTo>
                    <a:pt x="1742" y="646"/>
                  </a:lnTo>
                  <a:lnTo>
                    <a:pt x="1747" y="654"/>
                  </a:lnTo>
                  <a:lnTo>
                    <a:pt x="1757" y="667"/>
                  </a:lnTo>
                  <a:lnTo>
                    <a:pt x="1765" y="683"/>
                  </a:lnTo>
                  <a:lnTo>
                    <a:pt x="1771" y="701"/>
                  </a:lnTo>
                  <a:lnTo>
                    <a:pt x="1772" y="719"/>
                  </a:lnTo>
                  <a:lnTo>
                    <a:pt x="1773" y="734"/>
                  </a:lnTo>
                  <a:lnTo>
                    <a:pt x="1772" y="742"/>
                  </a:lnTo>
                  <a:lnTo>
                    <a:pt x="1765" y="752"/>
                  </a:lnTo>
                  <a:lnTo>
                    <a:pt x="1757" y="761"/>
                  </a:lnTo>
                  <a:lnTo>
                    <a:pt x="1747" y="772"/>
                  </a:lnTo>
                  <a:lnTo>
                    <a:pt x="1739" y="781"/>
                  </a:lnTo>
                  <a:lnTo>
                    <a:pt x="1732" y="786"/>
                  </a:lnTo>
                  <a:lnTo>
                    <a:pt x="1726" y="796"/>
                  </a:lnTo>
                  <a:lnTo>
                    <a:pt x="1717" y="807"/>
                  </a:lnTo>
                  <a:lnTo>
                    <a:pt x="1708" y="818"/>
                  </a:lnTo>
                  <a:lnTo>
                    <a:pt x="1697" y="827"/>
                  </a:lnTo>
                  <a:lnTo>
                    <a:pt x="1686" y="833"/>
                  </a:lnTo>
                  <a:lnTo>
                    <a:pt x="1672" y="838"/>
                  </a:lnTo>
                  <a:lnTo>
                    <a:pt x="1659" y="841"/>
                  </a:lnTo>
                  <a:lnTo>
                    <a:pt x="1648" y="844"/>
                  </a:lnTo>
                  <a:lnTo>
                    <a:pt x="1641" y="842"/>
                  </a:lnTo>
                  <a:lnTo>
                    <a:pt x="1638" y="841"/>
                  </a:lnTo>
                  <a:lnTo>
                    <a:pt x="1633" y="844"/>
                  </a:lnTo>
                  <a:lnTo>
                    <a:pt x="1628" y="846"/>
                  </a:lnTo>
                  <a:lnTo>
                    <a:pt x="1626" y="849"/>
                  </a:lnTo>
                  <a:lnTo>
                    <a:pt x="1623" y="853"/>
                  </a:lnTo>
                  <a:lnTo>
                    <a:pt x="1622" y="857"/>
                  </a:lnTo>
                  <a:lnTo>
                    <a:pt x="1622" y="863"/>
                  </a:lnTo>
                  <a:lnTo>
                    <a:pt x="1623" y="868"/>
                  </a:lnTo>
                  <a:lnTo>
                    <a:pt x="1626" y="874"/>
                  </a:lnTo>
                  <a:lnTo>
                    <a:pt x="1630" y="878"/>
                  </a:lnTo>
                  <a:lnTo>
                    <a:pt x="1630" y="879"/>
                  </a:lnTo>
                  <a:lnTo>
                    <a:pt x="1628" y="885"/>
                  </a:lnTo>
                  <a:lnTo>
                    <a:pt x="1624" y="892"/>
                  </a:lnTo>
                  <a:lnTo>
                    <a:pt x="1619" y="898"/>
                  </a:lnTo>
                  <a:lnTo>
                    <a:pt x="1615" y="905"/>
                  </a:lnTo>
                  <a:lnTo>
                    <a:pt x="1613" y="907"/>
                  </a:lnTo>
                  <a:lnTo>
                    <a:pt x="1608" y="907"/>
                  </a:lnTo>
                  <a:lnTo>
                    <a:pt x="1602" y="904"/>
                  </a:lnTo>
                  <a:lnTo>
                    <a:pt x="1601" y="901"/>
                  </a:lnTo>
                  <a:lnTo>
                    <a:pt x="1598" y="897"/>
                  </a:lnTo>
                  <a:lnTo>
                    <a:pt x="1598" y="886"/>
                  </a:lnTo>
                  <a:lnTo>
                    <a:pt x="1601" y="874"/>
                  </a:lnTo>
                  <a:lnTo>
                    <a:pt x="1605" y="864"/>
                  </a:lnTo>
                  <a:lnTo>
                    <a:pt x="1608" y="857"/>
                  </a:lnTo>
                  <a:lnTo>
                    <a:pt x="1609" y="850"/>
                  </a:lnTo>
                  <a:lnTo>
                    <a:pt x="1608" y="846"/>
                  </a:lnTo>
                  <a:lnTo>
                    <a:pt x="1607" y="844"/>
                  </a:lnTo>
                  <a:lnTo>
                    <a:pt x="1604" y="841"/>
                  </a:lnTo>
                  <a:lnTo>
                    <a:pt x="1601" y="839"/>
                  </a:lnTo>
                  <a:lnTo>
                    <a:pt x="1598" y="839"/>
                  </a:lnTo>
                  <a:lnTo>
                    <a:pt x="1596" y="841"/>
                  </a:lnTo>
                  <a:lnTo>
                    <a:pt x="1587" y="849"/>
                  </a:lnTo>
                  <a:lnTo>
                    <a:pt x="1581" y="857"/>
                  </a:lnTo>
                  <a:lnTo>
                    <a:pt x="1566" y="872"/>
                  </a:lnTo>
                  <a:lnTo>
                    <a:pt x="1570" y="881"/>
                  </a:lnTo>
                  <a:lnTo>
                    <a:pt x="1572" y="890"/>
                  </a:lnTo>
                  <a:lnTo>
                    <a:pt x="1578" y="898"/>
                  </a:lnTo>
                  <a:lnTo>
                    <a:pt x="1583" y="905"/>
                  </a:lnTo>
                  <a:lnTo>
                    <a:pt x="1592" y="915"/>
                  </a:lnTo>
                  <a:lnTo>
                    <a:pt x="1601" y="929"/>
                  </a:lnTo>
                  <a:lnTo>
                    <a:pt x="1612" y="945"/>
                  </a:lnTo>
                  <a:lnTo>
                    <a:pt x="1618" y="959"/>
                  </a:lnTo>
                  <a:lnTo>
                    <a:pt x="1618" y="972"/>
                  </a:lnTo>
                  <a:lnTo>
                    <a:pt x="1615" y="985"/>
                  </a:lnTo>
                  <a:lnTo>
                    <a:pt x="1612" y="996"/>
                  </a:lnTo>
                  <a:lnTo>
                    <a:pt x="1608" y="1004"/>
                  </a:lnTo>
                  <a:lnTo>
                    <a:pt x="1602" y="1008"/>
                  </a:lnTo>
                  <a:lnTo>
                    <a:pt x="1596" y="1011"/>
                  </a:lnTo>
                  <a:lnTo>
                    <a:pt x="1589" y="1012"/>
                  </a:lnTo>
                  <a:lnTo>
                    <a:pt x="1583" y="1015"/>
                  </a:lnTo>
                  <a:lnTo>
                    <a:pt x="1578" y="1020"/>
                  </a:lnTo>
                  <a:lnTo>
                    <a:pt x="1572" y="1031"/>
                  </a:lnTo>
                  <a:lnTo>
                    <a:pt x="1564" y="1050"/>
                  </a:lnTo>
                  <a:lnTo>
                    <a:pt x="1560" y="1059"/>
                  </a:lnTo>
                  <a:lnTo>
                    <a:pt x="1556" y="1064"/>
                  </a:lnTo>
                  <a:lnTo>
                    <a:pt x="1555" y="1064"/>
                  </a:lnTo>
                  <a:lnTo>
                    <a:pt x="1552" y="1059"/>
                  </a:lnTo>
                  <a:lnTo>
                    <a:pt x="1549" y="1048"/>
                  </a:lnTo>
                  <a:lnTo>
                    <a:pt x="1545" y="1037"/>
                  </a:lnTo>
                  <a:lnTo>
                    <a:pt x="1542" y="1026"/>
                  </a:lnTo>
                  <a:lnTo>
                    <a:pt x="1540" y="1018"/>
                  </a:lnTo>
                  <a:lnTo>
                    <a:pt x="1534" y="1007"/>
                  </a:lnTo>
                  <a:lnTo>
                    <a:pt x="1529" y="997"/>
                  </a:lnTo>
                  <a:lnTo>
                    <a:pt x="1523" y="989"/>
                  </a:lnTo>
                  <a:lnTo>
                    <a:pt x="1507" y="972"/>
                  </a:lnTo>
                  <a:lnTo>
                    <a:pt x="1503" y="970"/>
                  </a:lnTo>
                  <a:lnTo>
                    <a:pt x="1500" y="968"/>
                  </a:lnTo>
                  <a:lnTo>
                    <a:pt x="1499" y="968"/>
                  </a:lnTo>
                  <a:lnTo>
                    <a:pt x="1496" y="971"/>
                  </a:lnTo>
                  <a:lnTo>
                    <a:pt x="1496" y="975"/>
                  </a:lnTo>
                  <a:lnTo>
                    <a:pt x="1494" y="985"/>
                  </a:lnTo>
                  <a:lnTo>
                    <a:pt x="1492" y="997"/>
                  </a:lnTo>
                  <a:lnTo>
                    <a:pt x="1489" y="1008"/>
                  </a:lnTo>
                  <a:lnTo>
                    <a:pt x="1488" y="1016"/>
                  </a:lnTo>
                  <a:lnTo>
                    <a:pt x="1486" y="1016"/>
                  </a:lnTo>
                  <a:lnTo>
                    <a:pt x="1482" y="1012"/>
                  </a:lnTo>
                  <a:lnTo>
                    <a:pt x="1478" y="1005"/>
                  </a:lnTo>
                  <a:lnTo>
                    <a:pt x="1473" y="997"/>
                  </a:lnTo>
                  <a:lnTo>
                    <a:pt x="1468" y="987"/>
                  </a:lnTo>
                  <a:lnTo>
                    <a:pt x="1467" y="981"/>
                  </a:lnTo>
                  <a:lnTo>
                    <a:pt x="1467" y="964"/>
                  </a:lnTo>
                  <a:lnTo>
                    <a:pt x="1466" y="945"/>
                  </a:lnTo>
                  <a:lnTo>
                    <a:pt x="1466" y="926"/>
                  </a:lnTo>
                  <a:lnTo>
                    <a:pt x="1464" y="919"/>
                  </a:lnTo>
                  <a:lnTo>
                    <a:pt x="1462" y="916"/>
                  </a:lnTo>
                  <a:lnTo>
                    <a:pt x="1458" y="916"/>
                  </a:lnTo>
                  <a:lnTo>
                    <a:pt x="1452" y="919"/>
                  </a:lnTo>
                  <a:lnTo>
                    <a:pt x="1448" y="922"/>
                  </a:lnTo>
                  <a:lnTo>
                    <a:pt x="1444" y="923"/>
                  </a:lnTo>
                  <a:lnTo>
                    <a:pt x="1443" y="924"/>
                  </a:lnTo>
                  <a:lnTo>
                    <a:pt x="1441" y="927"/>
                  </a:lnTo>
                  <a:lnTo>
                    <a:pt x="1437" y="937"/>
                  </a:lnTo>
                  <a:lnTo>
                    <a:pt x="1433" y="948"/>
                  </a:lnTo>
                  <a:lnTo>
                    <a:pt x="1427" y="957"/>
                  </a:lnTo>
                  <a:lnTo>
                    <a:pt x="1423" y="967"/>
                  </a:lnTo>
                  <a:lnTo>
                    <a:pt x="1419" y="970"/>
                  </a:lnTo>
                  <a:lnTo>
                    <a:pt x="1418" y="967"/>
                  </a:lnTo>
                  <a:lnTo>
                    <a:pt x="1417" y="959"/>
                  </a:lnTo>
                  <a:lnTo>
                    <a:pt x="1418" y="946"/>
                  </a:lnTo>
                  <a:lnTo>
                    <a:pt x="1418" y="934"/>
                  </a:lnTo>
                  <a:lnTo>
                    <a:pt x="1419" y="922"/>
                  </a:lnTo>
                  <a:lnTo>
                    <a:pt x="1421" y="912"/>
                  </a:lnTo>
                  <a:lnTo>
                    <a:pt x="1419" y="898"/>
                  </a:lnTo>
                  <a:lnTo>
                    <a:pt x="1415" y="886"/>
                  </a:lnTo>
                  <a:lnTo>
                    <a:pt x="1411" y="878"/>
                  </a:lnTo>
                  <a:lnTo>
                    <a:pt x="1407" y="871"/>
                  </a:lnTo>
                  <a:lnTo>
                    <a:pt x="1399" y="861"/>
                  </a:lnTo>
                  <a:lnTo>
                    <a:pt x="1392" y="850"/>
                  </a:lnTo>
                  <a:lnTo>
                    <a:pt x="1386" y="838"/>
                  </a:lnTo>
                  <a:lnTo>
                    <a:pt x="1385" y="834"/>
                  </a:lnTo>
                  <a:lnTo>
                    <a:pt x="1384" y="831"/>
                  </a:lnTo>
                  <a:lnTo>
                    <a:pt x="1382" y="830"/>
                  </a:lnTo>
                  <a:lnTo>
                    <a:pt x="1378" y="830"/>
                  </a:lnTo>
                  <a:lnTo>
                    <a:pt x="1367" y="841"/>
                  </a:lnTo>
                  <a:lnTo>
                    <a:pt x="1363" y="844"/>
                  </a:lnTo>
                  <a:lnTo>
                    <a:pt x="1355" y="845"/>
                  </a:lnTo>
                  <a:lnTo>
                    <a:pt x="1341" y="845"/>
                  </a:lnTo>
                  <a:lnTo>
                    <a:pt x="1329" y="848"/>
                  </a:lnTo>
                  <a:lnTo>
                    <a:pt x="1321" y="852"/>
                  </a:lnTo>
                  <a:lnTo>
                    <a:pt x="1314" y="860"/>
                  </a:lnTo>
                  <a:lnTo>
                    <a:pt x="1310" y="868"/>
                  </a:lnTo>
                  <a:lnTo>
                    <a:pt x="1303" y="875"/>
                  </a:lnTo>
                  <a:lnTo>
                    <a:pt x="1284" y="897"/>
                  </a:lnTo>
                  <a:lnTo>
                    <a:pt x="1276" y="908"/>
                  </a:lnTo>
                  <a:lnTo>
                    <a:pt x="1265" y="916"/>
                  </a:lnTo>
                  <a:lnTo>
                    <a:pt x="1252" y="924"/>
                  </a:lnTo>
                  <a:lnTo>
                    <a:pt x="1246" y="933"/>
                  </a:lnTo>
                  <a:lnTo>
                    <a:pt x="1243" y="941"/>
                  </a:lnTo>
                  <a:lnTo>
                    <a:pt x="1244" y="950"/>
                  </a:lnTo>
                  <a:lnTo>
                    <a:pt x="1246" y="964"/>
                  </a:lnTo>
                  <a:lnTo>
                    <a:pt x="1247" y="979"/>
                  </a:lnTo>
                  <a:lnTo>
                    <a:pt x="1246" y="992"/>
                  </a:lnTo>
                  <a:lnTo>
                    <a:pt x="1239" y="1011"/>
                  </a:lnTo>
                  <a:lnTo>
                    <a:pt x="1226" y="1029"/>
                  </a:lnTo>
                  <a:lnTo>
                    <a:pt x="1221" y="1039"/>
                  </a:lnTo>
                  <a:lnTo>
                    <a:pt x="1217" y="1049"/>
                  </a:lnTo>
                  <a:lnTo>
                    <a:pt x="1211" y="1059"/>
                  </a:lnTo>
                  <a:lnTo>
                    <a:pt x="1206" y="1061"/>
                  </a:lnTo>
                  <a:lnTo>
                    <a:pt x="1202" y="1059"/>
                  </a:lnTo>
                  <a:lnTo>
                    <a:pt x="1199" y="1052"/>
                  </a:lnTo>
                  <a:lnTo>
                    <a:pt x="1198" y="1042"/>
                  </a:lnTo>
                  <a:lnTo>
                    <a:pt x="1198" y="1033"/>
                  </a:lnTo>
                  <a:lnTo>
                    <a:pt x="1196" y="1024"/>
                  </a:lnTo>
                  <a:lnTo>
                    <a:pt x="1191" y="1013"/>
                  </a:lnTo>
                  <a:lnTo>
                    <a:pt x="1184" y="1002"/>
                  </a:lnTo>
                  <a:lnTo>
                    <a:pt x="1179" y="992"/>
                  </a:lnTo>
                  <a:lnTo>
                    <a:pt x="1175" y="985"/>
                  </a:lnTo>
                  <a:lnTo>
                    <a:pt x="1172" y="978"/>
                  </a:lnTo>
                  <a:lnTo>
                    <a:pt x="1168" y="968"/>
                  </a:lnTo>
                  <a:lnTo>
                    <a:pt x="1162" y="957"/>
                  </a:lnTo>
                  <a:lnTo>
                    <a:pt x="1158" y="948"/>
                  </a:lnTo>
                  <a:lnTo>
                    <a:pt x="1155" y="939"/>
                  </a:lnTo>
                  <a:lnTo>
                    <a:pt x="1153" y="934"/>
                  </a:lnTo>
                  <a:lnTo>
                    <a:pt x="1151" y="926"/>
                  </a:lnTo>
                  <a:lnTo>
                    <a:pt x="1149" y="915"/>
                  </a:lnTo>
                  <a:lnTo>
                    <a:pt x="1146" y="902"/>
                  </a:lnTo>
                  <a:lnTo>
                    <a:pt x="1143" y="892"/>
                  </a:lnTo>
                  <a:lnTo>
                    <a:pt x="1143" y="839"/>
                  </a:lnTo>
                  <a:lnTo>
                    <a:pt x="1142" y="842"/>
                  </a:lnTo>
                  <a:lnTo>
                    <a:pt x="1136" y="846"/>
                  </a:lnTo>
                  <a:lnTo>
                    <a:pt x="1131" y="853"/>
                  </a:lnTo>
                  <a:lnTo>
                    <a:pt x="1124" y="857"/>
                  </a:lnTo>
                  <a:lnTo>
                    <a:pt x="1118" y="859"/>
                  </a:lnTo>
                  <a:lnTo>
                    <a:pt x="1112" y="853"/>
                  </a:lnTo>
                  <a:lnTo>
                    <a:pt x="1106" y="842"/>
                  </a:lnTo>
                  <a:lnTo>
                    <a:pt x="1105" y="827"/>
                  </a:lnTo>
                  <a:lnTo>
                    <a:pt x="1105" y="822"/>
                  </a:lnTo>
                  <a:lnTo>
                    <a:pt x="1102" y="816"/>
                  </a:lnTo>
                  <a:lnTo>
                    <a:pt x="1099" y="813"/>
                  </a:lnTo>
                  <a:lnTo>
                    <a:pt x="1097" y="812"/>
                  </a:lnTo>
                  <a:lnTo>
                    <a:pt x="1094" y="812"/>
                  </a:lnTo>
                  <a:lnTo>
                    <a:pt x="1090" y="811"/>
                  </a:lnTo>
                  <a:lnTo>
                    <a:pt x="1087" y="811"/>
                  </a:lnTo>
                  <a:lnTo>
                    <a:pt x="1084" y="809"/>
                  </a:lnTo>
                  <a:lnTo>
                    <a:pt x="1079" y="804"/>
                  </a:lnTo>
                  <a:lnTo>
                    <a:pt x="1073" y="796"/>
                  </a:lnTo>
                  <a:lnTo>
                    <a:pt x="1067" y="787"/>
                  </a:lnTo>
                  <a:lnTo>
                    <a:pt x="1062" y="783"/>
                  </a:lnTo>
                  <a:lnTo>
                    <a:pt x="1057" y="783"/>
                  </a:lnTo>
                  <a:lnTo>
                    <a:pt x="1054" y="785"/>
                  </a:lnTo>
                  <a:lnTo>
                    <a:pt x="1051" y="787"/>
                  </a:lnTo>
                  <a:lnTo>
                    <a:pt x="1049" y="791"/>
                  </a:lnTo>
                  <a:lnTo>
                    <a:pt x="1043" y="796"/>
                  </a:lnTo>
                  <a:lnTo>
                    <a:pt x="1024" y="798"/>
                  </a:lnTo>
                  <a:lnTo>
                    <a:pt x="1009" y="798"/>
                  </a:lnTo>
                  <a:lnTo>
                    <a:pt x="995" y="797"/>
                  </a:lnTo>
                  <a:lnTo>
                    <a:pt x="980" y="796"/>
                  </a:lnTo>
                  <a:lnTo>
                    <a:pt x="969" y="793"/>
                  </a:lnTo>
                  <a:lnTo>
                    <a:pt x="963" y="787"/>
                  </a:lnTo>
                  <a:lnTo>
                    <a:pt x="954" y="778"/>
                  </a:lnTo>
                  <a:lnTo>
                    <a:pt x="949" y="768"/>
                  </a:lnTo>
                  <a:lnTo>
                    <a:pt x="943" y="763"/>
                  </a:lnTo>
                  <a:lnTo>
                    <a:pt x="939" y="764"/>
                  </a:lnTo>
                  <a:lnTo>
                    <a:pt x="933" y="767"/>
                  </a:lnTo>
                  <a:lnTo>
                    <a:pt x="927" y="771"/>
                  </a:lnTo>
                  <a:lnTo>
                    <a:pt x="920" y="775"/>
                  </a:lnTo>
                  <a:lnTo>
                    <a:pt x="916" y="775"/>
                  </a:lnTo>
                  <a:lnTo>
                    <a:pt x="909" y="771"/>
                  </a:lnTo>
                  <a:lnTo>
                    <a:pt x="901" y="765"/>
                  </a:lnTo>
                  <a:lnTo>
                    <a:pt x="882" y="752"/>
                  </a:lnTo>
                  <a:lnTo>
                    <a:pt x="874" y="745"/>
                  </a:lnTo>
                  <a:lnTo>
                    <a:pt x="867" y="735"/>
                  </a:lnTo>
                  <a:lnTo>
                    <a:pt x="863" y="724"/>
                  </a:lnTo>
                  <a:lnTo>
                    <a:pt x="859" y="715"/>
                  </a:lnTo>
                  <a:lnTo>
                    <a:pt x="855" y="712"/>
                  </a:lnTo>
                  <a:lnTo>
                    <a:pt x="848" y="713"/>
                  </a:lnTo>
                  <a:lnTo>
                    <a:pt x="842" y="719"/>
                  </a:lnTo>
                  <a:lnTo>
                    <a:pt x="838" y="726"/>
                  </a:lnTo>
                  <a:lnTo>
                    <a:pt x="837" y="734"/>
                  </a:lnTo>
                  <a:lnTo>
                    <a:pt x="841" y="742"/>
                  </a:lnTo>
                  <a:lnTo>
                    <a:pt x="855" y="759"/>
                  </a:lnTo>
                  <a:lnTo>
                    <a:pt x="860" y="765"/>
                  </a:lnTo>
                  <a:lnTo>
                    <a:pt x="863" y="772"/>
                  </a:lnTo>
                  <a:lnTo>
                    <a:pt x="864" y="778"/>
                  </a:lnTo>
                  <a:lnTo>
                    <a:pt x="867" y="782"/>
                  </a:lnTo>
                  <a:lnTo>
                    <a:pt x="871" y="787"/>
                  </a:lnTo>
                  <a:lnTo>
                    <a:pt x="883" y="800"/>
                  </a:lnTo>
                  <a:lnTo>
                    <a:pt x="885" y="802"/>
                  </a:lnTo>
                  <a:lnTo>
                    <a:pt x="886" y="807"/>
                  </a:lnTo>
                  <a:lnTo>
                    <a:pt x="886" y="815"/>
                  </a:lnTo>
                  <a:lnTo>
                    <a:pt x="889" y="816"/>
                  </a:lnTo>
                  <a:lnTo>
                    <a:pt x="894" y="815"/>
                  </a:lnTo>
                  <a:lnTo>
                    <a:pt x="901" y="811"/>
                  </a:lnTo>
                  <a:lnTo>
                    <a:pt x="909" y="804"/>
                  </a:lnTo>
                  <a:lnTo>
                    <a:pt x="922" y="796"/>
                  </a:lnTo>
                  <a:lnTo>
                    <a:pt x="924" y="793"/>
                  </a:lnTo>
                  <a:lnTo>
                    <a:pt x="926" y="790"/>
                  </a:lnTo>
                  <a:lnTo>
                    <a:pt x="928" y="787"/>
                  </a:lnTo>
                  <a:lnTo>
                    <a:pt x="928" y="785"/>
                  </a:lnTo>
                  <a:lnTo>
                    <a:pt x="931" y="783"/>
                  </a:lnTo>
                  <a:lnTo>
                    <a:pt x="933" y="783"/>
                  </a:lnTo>
                  <a:lnTo>
                    <a:pt x="935" y="786"/>
                  </a:lnTo>
                  <a:lnTo>
                    <a:pt x="939" y="794"/>
                  </a:lnTo>
                  <a:lnTo>
                    <a:pt x="941" y="798"/>
                  </a:lnTo>
                  <a:lnTo>
                    <a:pt x="946" y="801"/>
                  </a:lnTo>
                  <a:lnTo>
                    <a:pt x="954" y="804"/>
                  </a:lnTo>
                  <a:lnTo>
                    <a:pt x="965" y="811"/>
                  </a:lnTo>
                  <a:lnTo>
                    <a:pt x="975" y="820"/>
                  </a:lnTo>
                  <a:lnTo>
                    <a:pt x="982" y="828"/>
                  </a:lnTo>
                  <a:lnTo>
                    <a:pt x="983" y="835"/>
                  </a:lnTo>
                  <a:lnTo>
                    <a:pt x="980" y="841"/>
                  </a:lnTo>
                  <a:lnTo>
                    <a:pt x="976" y="848"/>
                  </a:lnTo>
                  <a:lnTo>
                    <a:pt x="972" y="853"/>
                  </a:lnTo>
                  <a:lnTo>
                    <a:pt x="968" y="863"/>
                  </a:lnTo>
                  <a:lnTo>
                    <a:pt x="961" y="875"/>
                  </a:lnTo>
                  <a:lnTo>
                    <a:pt x="953" y="889"/>
                  </a:lnTo>
                  <a:lnTo>
                    <a:pt x="945" y="898"/>
                  </a:lnTo>
                  <a:lnTo>
                    <a:pt x="937" y="907"/>
                  </a:lnTo>
                  <a:lnTo>
                    <a:pt x="927" y="915"/>
                  </a:lnTo>
                  <a:lnTo>
                    <a:pt x="916" y="922"/>
                  </a:lnTo>
                  <a:lnTo>
                    <a:pt x="905" y="926"/>
                  </a:lnTo>
                  <a:lnTo>
                    <a:pt x="896" y="930"/>
                  </a:lnTo>
                  <a:lnTo>
                    <a:pt x="889" y="935"/>
                  </a:lnTo>
                  <a:lnTo>
                    <a:pt x="883" y="939"/>
                  </a:lnTo>
                  <a:lnTo>
                    <a:pt x="875" y="942"/>
                  </a:lnTo>
                  <a:lnTo>
                    <a:pt x="864" y="945"/>
                  </a:lnTo>
                  <a:lnTo>
                    <a:pt x="852" y="950"/>
                  </a:lnTo>
                  <a:lnTo>
                    <a:pt x="827" y="963"/>
                  </a:lnTo>
                  <a:lnTo>
                    <a:pt x="820" y="967"/>
                  </a:lnTo>
                  <a:lnTo>
                    <a:pt x="815" y="970"/>
                  </a:lnTo>
                  <a:lnTo>
                    <a:pt x="805" y="974"/>
                  </a:lnTo>
                  <a:lnTo>
                    <a:pt x="794" y="976"/>
                  </a:lnTo>
                  <a:lnTo>
                    <a:pt x="785" y="978"/>
                  </a:lnTo>
                  <a:lnTo>
                    <a:pt x="778" y="978"/>
                  </a:lnTo>
                  <a:lnTo>
                    <a:pt x="773" y="971"/>
                  </a:lnTo>
                  <a:lnTo>
                    <a:pt x="768" y="959"/>
                  </a:lnTo>
                  <a:lnTo>
                    <a:pt x="763" y="929"/>
                  </a:lnTo>
                  <a:lnTo>
                    <a:pt x="759" y="912"/>
                  </a:lnTo>
                  <a:lnTo>
                    <a:pt x="755" y="901"/>
                  </a:lnTo>
                  <a:lnTo>
                    <a:pt x="752" y="892"/>
                  </a:lnTo>
                  <a:lnTo>
                    <a:pt x="748" y="886"/>
                  </a:lnTo>
                  <a:lnTo>
                    <a:pt x="742" y="879"/>
                  </a:lnTo>
                  <a:lnTo>
                    <a:pt x="736" y="871"/>
                  </a:lnTo>
                  <a:lnTo>
                    <a:pt x="725" y="860"/>
                  </a:lnTo>
                  <a:lnTo>
                    <a:pt x="722" y="855"/>
                  </a:lnTo>
                  <a:lnTo>
                    <a:pt x="718" y="845"/>
                  </a:lnTo>
                  <a:lnTo>
                    <a:pt x="710" y="823"/>
                  </a:lnTo>
                  <a:lnTo>
                    <a:pt x="708" y="813"/>
                  </a:lnTo>
                  <a:lnTo>
                    <a:pt x="707" y="807"/>
                  </a:lnTo>
                  <a:lnTo>
                    <a:pt x="704" y="804"/>
                  </a:lnTo>
                  <a:lnTo>
                    <a:pt x="696" y="798"/>
                  </a:lnTo>
                  <a:lnTo>
                    <a:pt x="693" y="791"/>
                  </a:lnTo>
                  <a:lnTo>
                    <a:pt x="690" y="781"/>
                  </a:lnTo>
                  <a:lnTo>
                    <a:pt x="686" y="768"/>
                  </a:lnTo>
                  <a:lnTo>
                    <a:pt x="681" y="757"/>
                  </a:lnTo>
                  <a:lnTo>
                    <a:pt x="678" y="749"/>
                  </a:lnTo>
                  <a:lnTo>
                    <a:pt x="674" y="746"/>
                  </a:lnTo>
                  <a:lnTo>
                    <a:pt x="667" y="746"/>
                  </a:lnTo>
                  <a:lnTo>
                    <a:pt x="659" y="748"/>
                  </a:lnTo>
                  <a:lnTo>
                    <a:pt x="651" y="750"/>
                  </a:lnTo>
                  <a:lnTo>
                    <a:pt x="655" y="756"/>
                  </a:lnTo>
                  <a:lnTo>
                    <a:pt x="669" y="790"/>
                  </a:lnTo>
                  <a:lnTo>
                    <a:pt x="681" y="819"/>
                  </a:lnTo>
                  <a:lnTo>
                    <a:pt x="684" y="831"/>
                  </a:lnTo>
                  <a:lnTo>
                    <a:pt x="685" y="846"/>
                  </a:lnTo>
                  <a:lnTo>
                    <a:pt x="685" y="875"/>
                  </a:lnTo>
                  <a:lnTo>
                    <a:pt x="689" y="885"/>
                  </a:lnTo>
                  <a:lnTo>
                    <a:pt x="697" y="893"/>
                  </a:lnTo>
                  <a:lnTo>
                    <a:pt x="708" y="901"/>
                  </a:lnTo>
                  <a:lnTo>
                    <a:pt x="718" y="911"/>
                  </a:lnTo>
                  <a:lnTo>
                    <a:pt x="725" y="922"/>
                  </a:lnTo>
                  <a:lnTo>
                    <a:pt x="730" y="933"/>
                  </a:lnTo>
                  <a:lnTo>
                    <a:pt x="737" y="942"/>
                  </a:lnTo>
                  <a:lnTo>
                    <a:pt x="744" y="950"/>
                  </a:lnTo>
                  <a:lnTo>
                    <a:pt x="748" y="953"/>
                  </a:lnTo>
                  <a:lnTo>
                    <a:pt x="752" y="957"/>
                  </a:lnTo>
                  <a:lnTo>
                    <a:pt x="757" y="965"/>
                  </a:lnTo>
                  <a:lnTo>
                    <a:pt x="768" y="985"/>
                  </a:lnTo>
                  <a:lnTo>
                    <a:pt x="771" y="992"/>
                  </a:lnTo>
                  <a:lnTo>
                    <a:pt x="771" y="1009"/>
                  </a:lnTo>
                  <a:lnTo>
                    <a:pt x="774" y="1015"/>
                  </a:lnTo>
                  <a:lnTo>
                    <a:pt x="782" y="1018"/>
                  </a:lnTo>
                  <a:lnTo>
                    <a:pt x="794" y="1016"/>
                  </a:lnTo>
                  <a:lnTo>
                    <a:pt x="805" y="1012"/>
                  </a:lnTo>
                  <a:lnTo>
                    <a:pt x="815" y="1008"/>
                  </a:lnTo>
                  <a:lnTo>
                    <a:pt x="834" y="998"/>
                  </a:lnTo>
                  <a:lnTo>
                    <a:pt x="846" y="994"/>
                  </a:lnTo>
                  <a:lnTo>
                    <a:pt x="857" y="990"/>
                  </a:lnTo>
                  <a:lnTo>
                    <a:pt x="867" y="990"/>
                  </a:lnTo>
                  <a:lnTo>
                    <a:pt x="872" y="992"/>
                  </a:lnTo>
                  <a:lnTo>
                    <a:pt x="874" y="998"/>
                  </a:lnTo>
                  <a:lnTo>
                    <a:pt x="872" y="1009"/>
                  </a:lnTo>
                  <a:lnTo>
                    <a:pt x="870" y="1022"/>
                  </a:lnTo>
                  <a:lnTo>
                    <a:pt x="866" y="1033"/>
                  </a:lnTo>
                  <a:lnTo>
                    <a:pt x="864" y="1041"/>
                  </a:lnTo>
                  <a:lnTo>
                    <a:pt x="861" y="1048"/>
                  </a:lnTo>
                  <a:lnTo>
                    <a:pt x="855" y="1059"/>
                  </a:lnTo>
                  <a:lnTo>
                    <a:pt x="848" y="1072"/>
                  </a:lnTo>
                  <a:lnTo>
                    <a:pt x="840" y="1085"/>
                  </a:lnTo>
                  <a:lnTo>
                    <a:pt x="833" y="1097"/>
                  </a:lnTo>
                  <a:lnTo>
                    <a:pt x="830" y="1105"/>
                  </a:lnTo>
                  <a:lnTo>
                    <a:pt x="827" y="1115"/>
                  </a:lnTo>
                  <a:lnTo>
                    <a:pt x="819" y="1126"/>
                  </a:lnTo>
                  <a:lnTo>
                    <a:pt x="809" y="1134"/>
                  </a:lnTo>
                  <a:lnTo>
                    <a:pt x="800" y="1140"/>
                  </a:lnTo>
                  <a:lnTo>
                    <a:pt x="792" y="1145"/>
                  </a:lnTo>
                  <a:lnTo>
                    <a:pt x="781" y="1155"/>
                  </a:lnTo>
                  <a:lnTo>
                    <a:pt x="762" y="1179"/>
                  </a:lnTo>
                  <a:lnTo>
                    <a:pt x="755" y="1189"/>
                  </a:lnTo>
                  <a:lnTo>
                    <a:pt x="749" y="1197"/>
                  </a:lnTo>
                  <a:lnTo>
                    <a:pt x="736" y="1216"/>
                  </a:lnTo>
                  <a:lnTo>
                    <a:pt x="730" y="1224"/>
                  </a:lnTo>
                  <a:lnTo>
                    <a:pt x="725" y="1229"/>
                  </a:lnTo>
                  <a:lnTo>
                    <a:pt x="722" y="1234"/>
                  </a:lnTo>
                  <a:lnTo>
                    <a:pt x="719" y="1242"/>
                  </a:lnTo>
                  <a:lnTo>
                    <a:pt x="716" y="1253"/>
                  </a:lnTo>
                  <a:lnTo>
                    <a:pt x="715" y="1264"/>
                  </a:lnTo>
                  <a:lnTo>
                    <a:pt x="716" y="1270"/>
                  </a:lnTo>
                  <a:lnTo>
                    <a:pt x="719" y="1277"/>
                  </a:lnTo>
                  <a:lnTo>
                    <a:pt x="725" y="1298"/>
                  </a:lnTo>
                  <a:lnTo>
                    <a:pt x="730" y="1308"/>
                  </a:lnTo>
                  <a:lnTo>
                    <a:pt x="738" y="1318"/>
                  </a:lnTo>
                  <a:lnTo>
                    <a:pt x="741" y="1327"/>
                  </a:lnTo>
                  <a:lnTo>
                    <a:pt x="740" y="1335"/>
                  </a:lnTo>
                  <a:lnTo>
                    <a:pt x="737" y="1344"/>
                  </a:lnTo>
                  <a:lnTo>
                    <a:pt x="738" y="1355"/>
                  </a:lnTo>
                  <a:lnTo>
                    <a:pt x="740" y="1368"/>
                  </a:lnTo>
                  <a:lnTo>
                    <a:pt x="740" y="1381"/>
                  </a:lnTo>
                  <a:lnTo>
                    <a:pt x="736" y="1393"/>
                  </a:lnTo>
                  <a:lnTo>
                    <a:pt x="727" y="1405"/>
                  </a:lnTo>
                  <a:lnTo>
                    <a:pt x="708" y="1425"/>
                  </a:lnTo>
                  <a:lnTo>
                    <a:pt x="699" y="1433"/>
                  </a:lnTo>
                  <a:lnTo>
                    <a:pt x="689" y="1442"/>
                  </a:lnTo>
                  <a:lnTo>
                    <a:pt x="681" y="1452"/>
                  </a:lnTo>
                  <a:lnTo>
                    <a:pt x="673" y="1464"/>
                  </a:lnTo>
                  <a:lnTo>
                    <a:pt x="667" y="1474"/>
                  </a:lnTo>
                  <a:lnTo>
                    <a:pt x="667" y="1482"/>
                  </a:lnTo>
                  <a:lnTo>
                    <a:pt x="669" y="1489"/>
                  </a:lnTo>
                  <a:lnTo>
                    <a:pt x="671" y="1499"/>
                  </a:lnTo>
                  <a:lnTo>
                    <a:pt x="674" y="1511"/>
                  </a:lnTo>
                  <a:lnTo>
                    <a:pt x="677" y="1520"/>
                  </a:lnTo>
                  <a:lnTo>
                    <a:pt x="677" y="1527"/>
                  </a:lnTo>
                  <a:lnTo>
                    <a:pt x="673" y="1531"/>
                  </a:lnTo>
                  <a:lnTo>
                    <a:pt x="665" y="1535"/>
                  </a:lnTo>
                  <a:lnTo>
                    <a:pt x="655" y="1538"/>
                  </a:lnTo>
                  <a:lnTo>
                    <a:pt x="645" y="1542"/>
                  </a:lnTo>
                  <a:lnTo>
                    <a:pt x="639" y="1545"/>
                  </a:lnTo>
                  <a:lnTo>
                    <a:pt x="636" y="1549"/>
                  </a:lnTo>
                  <a:lnTo>
                    <a:pt x="637" y="1555"/>
                  </a:lnTo>
                  <a:lnTo>
                    <a:pt x="639" y="1562"/>
                  </a:lnTo>
                  <a:lnTo>
                    <a:pt x="643" y="1570"/>
                  </a:lnTo>
                  <a:lnTo>
                    <a:pt x="644" y="1577"/>
                  </a:lnTo>
                  <a:lnTo>
                    <a:pt x="643" y="1585"/>
                  </a:lnTo>
                  <a:lnTo>
                    <a:pt x="637" y="1594"/>
                  </a:lnTo>
                  <a:lnTo>
                    <a:pt x="629" y="1604"/>
                  </a:lnTo>
                  <a:lnTo>
                    <a:pt x="622" y="1612"/>
                  </a:lnTo>
                  <a:lnTo>
                    <a:pt x="615" y="1619"/>
                  </a:lnTo>
                  <a:lnTo>
                    <a:pt x="607" y="1630"/>
                  </a:lnTo>
                  <a:lnTo>
                    <a:pt x="599" y="1642"/>
                  </a:lnTo>
                  <a:lnTo>
                    <a:pt x="588" y="1655"/>
                  </a:lnTo>
                  <a:lnTo>
                    <a:pt x="580" y="1663"/>
                  </a:lnTo>
                  <a:lnTo>
                    <a:pt x="569" y="1668"/>
                  </a:lnTo>
                  <a:lnTo>
                    <a:pt x="557" y="1671"/>
                  </a:lnTo>
                  <a:lnTo>
                    <a:pt x="543" y="1673"/>
                  </a:lnTo>
                  <a:lnTo>
                    <a:pt x="532" y="1671"/>
                  </a:lnTo>
                  <a:lnTo>
                    <a:pt x="521" y="1673"/>
                  </a:lnTo>
                  <a:lnTo>
                    <a:pt x="507" y="1677"/>
                  </a:lnTo>
                  <a:lnTo>
                    <a:pt x="496" y="1683"/>
                  </a:lnTo>
                  <a:lnTo>
                    <a:pt x="490" y="1689"/>
                  </a:lnTo>
                  <a:lnTo>
                    <a:pt x="483" y="1692"/>
                  </a:lnTo>
                  <a:lnTo>
                    <a:pt x="476" y="1692"/>
                  </a:lnTo>
                  <a:lnTo>
                    <a:pt x="466" y="1688"/>
                  </a:lnTo>
                  <a:lnTo>
                    <a:pt x="458" y="1681"/>
                  </a:lnTo>
                  <a:lnTo>
                    <a:pt x="454" y="1670"/>
                  </a:lnTo>
                  <a:lnTo>
                    <a:pt x="451" y="1645"/>
                  </a:lnTo>
                  <a:lnTo>
                    <a:pt x="450" y="1638"/>
                  </a:lnTo>
                  <a:lnTo>
                    <a:pt x="448" y="1636"/>
                  </a:lnTo>
                  <a:lnTo>
                    <a:pt x="448" y="1631"/>
                  </a:lnTo>
                  <a:lnTo>
                    <a:pt x="446" y="1623"/>
                  </a:lnTo>
                  <a:lnTo>
                    <a:pt x="442" y="1612"/>
                  </a:lnTo>
                  <a:lnTo>
                    <a:pt x="436" y="1603"/>
                  </a:lnTo>
                  <a:lnTo>
                    <a:pt x="428" y="1593"/>
                  </a:lnTo>
                  <a:lnTo>
                    <a:pt x="423" y="1582"/>
                  </a:lnTo>
                  <a:lnTo>
                    <a:pt x="417" y="1574"/>
                  </a:lnTo>
                  <a:lnTo>
                    <a:pt x="416" y="1567"/>
                  </a:lnTo>
                  <a:lnTo>
                    <a:pt x="418" y="1559"/>
                  </a:lnTo>
                  <a:lnTo>
                    <a:pt x="421" y="1549"/>
                  </a:lnTo>
                  <a:lnTo>
                    <a:pt x="425" y="1540"/>
                  </a:lnTo>
                  <a:lnTo>
                    <a:pt x="427" y="1530"/>
                  </a:lnTo>
                  <a:lnTo>
                    <a:pt x="423" y="1519"/>
                  </a:lnTo>
                  <a:lnTo>
                    <a:pt x="416" y="1508"/>
                  </a:lnTo>
                  <a:lnTo>
                    <a:pt x="407" y="1499"/>
                  </a:lnTo>
                  <a:lnTo>
                    <a:pt x="401" y="1490"/>
                  </a:lnTo>
                  <a:lnTo>
                    <a:pt x="397" y="1482"/>
                  </a:lnTo>
                  <a:lnTo>
                    <a:pt x="391" y="1470"/>
                  </a:lnTo>
                  <a:lnTo>
                    <a:pt x="384" y="1457"/>
                  </a:lnTo>
                  <a:lnTo>
                    <a:pt x="380" y="1449"/>
                  </a:lnTo>
                  <a:lnTo>
                    <a:pt x="376" y="1437"/>
                  </a:lnTo>
                  <a:lnTo>
                    <a:pt x="372" y="1419"/>
                  </a:lnTo>
                  <a:lnTo>
                    <a:pt x="372" y="1397"/>
                  </a:lnTo>
                  <a:lnTo>
                    <a:pt x="375" y="1379"/>
                  </a:lnTo>
                  <a:lnTo>
                    <a:pt x="380" y="1366"/>
                  </a:lnTo>
                  <a:lnTo>
                    <a:pt x="386" y="1356"/>
                  </a:lnTo>
                  <a:lnTo>
                    <a:pt x="392" y="1349"/>
                  </a:lnTo>
                  <a:lnTo>
                    <a:pt x="398" y="1341"/>
                  </a:lnTo>
                  <a:lnTo>
                    <a:pt x="397" y="1330"/>
                  </a:lnTo>
                  <a:lnTo>
                    <a:pt x="390" y="1316"/>
                  </a:lnTo>
                  <a:lnTo>
                    <a:pt x="387" y="1307"/>
                  </a:lnTo>
                  <a:lnTo>
                    <a:pt x="387" y="1274"/>
                  </a:lnTo>
                  <a:lnTo>
                    <a:pt x="386" y="1267"/>
                  </a:lnTo>
                  <a:lnTo>
                    <a:pt x="381" y="1257"/>
                  </a:lnTo>
                  <a:lnTo>
                    <a:pt x="371" y="1224"/>
                  </a:lnTo>
                  <a:lnTo>
                    <a:pt x="364" y="1209"/>
                  </a:lnTo>
                  <a:lnTo>
                    <a:pt x="357" y="1200"/>
                  </a:lnTo>
                  <a:lnTo>
                    <a:pt x="350" y="1196"/>
                  </a:lnTo>
                  <a:lnTo>
                    <a:pt x="343" y="1193"/>
                  </a:lnTo>
                  <a:lnTo>
                    <a:pt x="339" y="1190"/>
                  </a:lnTo>
                  <a:lnTo>
                    <a:pt x="338" y="1183"/>
                  </a:lnTo>
                  <a:lnTo>
                    <a:pt x="339" y="1175"/>
                  </a:lnTo>
                  <a:lnTo>
                    <a:pt x="342" y="1161"/>
                  </a:lnTo>
                  <a:lnTo>
                    <a:pt x="345" y="1137"/>
                  </a:lnTo>
                  <a:lnTo>
                    <a:pt x="350" y="1127"/>
                  </a:lnTo>
                  <a:lnTo>
                    <a:pt x="354" y="1119"/>
                  </a:lnTo>
                  <a:lnTo>
                    <a:pt x="356" y="1112"/>
                  </a:lnTo>
                  <a:lnTo>
                    <a:pt x="351" y="1107"/>
                  </a:lnTo>
                  <a:lnTo>
                    <a:pt x="339" y="1098"/>
                  </a:lnTo>
                  <a:lnTo>
                    <a:pt x="335" y="1094"/>
                  </a:lnTo>
                  <a:lnTo>
                    <a:pt x="334" y="1094"/>
                  </a:lnTo>
                  <a:lnTo>
                    <a:pt x="332" y="1093"/>
                  </a:lnTo>
                  <a:lnTo>
                    <a:pt x="331" y="1094"/>
                  </a:lnTo>
                  <a:lnTo>
                    <a:pt x="328" y="1096"/>
                  </a:lnTo>
                  <a:lnTo>
                    <a:pt x="325" y="1098"/>
                  </a:lnTo>
                  <a:lnTo>
                    <a:pt x="317" y="1104"/>
                  </a:lnTo>
                  <a:lnTo>
                    <a:pt x="310" y="1108"/>
                  </a:lnTo>
                  <a:lnTo>
                    <a:pt x="302" y="1108"/>
                  </a:lnTo>
                  <a:lnTo>
                    <a:pt x="295" y="1104"/>
                  </a:lnTo>
                  <a:lnTo>
                    <a:pt x="291" y="1096"/>
                  </a:lnTo>
                  <a:lnTo>
                    <a:pt x="289" y="1087"/>
                  </a:lnTo>
                  <a:lnTo>
                    <a:pt x="284" y="1079"/>
                  </a:lnTo>
                  <a:lnTo>
                    <a:pt x="276" y="1071"/>
                  </a:lnTo>
                  <a:lnTo>
                    <a:pt x="265" y="1066"/>
                  </a:lnTo>
                  <a:lnTo>
                    <a:pt x="252" y="1064"/>
                  </a:lnTo>
                  <a:lnTo>
                    <a:pt x="241" y="1066"/>
                  </a:lnTo>
                  <a:lnTo>
                    <a:pt x="234" y="1067"/>
                  </a:lnTo>
                  <a:lnTo>
                    <a:pt x="230" y="1071"/>
                  </a:lnTo>
                  <a:lnTo>
                    <a:pt x="223" y="1079"/>
                  </a:lnTo>
                  <a:lnTo>
                    <a:pt x="215" y="1087"/>
                  </a:lnTo>
                  <a:lnTo>
                    <a:pt x="204" y="1093"/>
                  </a:lnTo>
                  <a:lnTo>
                    <a:pt x="190" y="1094"/>
                  </a:lnTo>
                  <a:lnTo>
                    <a:pt x="163" y="1092"/>
                  </a:lnTo>
                  <a:lnTo>
                    <a:pt x="152" y="1092"/>
                  </a:lnTo>
                  <a:lnTo>
                    <a:pt x="142" y="1093"/>
                  </a:lnTo>
                  <a:lnTo>
                    <a:pt x="135" y="1097"/>
                  </a:lnTo>
                  <a:lnTo>
                    <a:pt x="129" y="1111"/>
                  </a:lnTo>
                  <a:lnTo>
                    <a:pt x="127" y="1112"/>
                  </a:lnTo>
                  <a:lnTo>
                    <a:pt x="124" y="1112"/>
                  </a:lnTo>
                  <a:lnTo>
                    <a:pt x="122" y="1111"/>
                  </a:lnTo>
                  <a:lnTo>
                    <a:pt x="118" y="1108"/>
                  </a:lnTo>
                  <a:lnTo>
                    <a:pt x="103" y="1093"/>
                  </a:lnTo>
                  <a:lnTo>
                    <a:pt x="94" y="1086"/>
                  </a:lnTo>
                  <a:lnTo>
                    <a:pt x="90" y="1081"/>
                  </a:lnTo>
                  <a:lnTo>
                    <a:pt x="88" y="1078"/>
                  </a:lnTo>
                  <a:lnTo>
                    <a:pt x="86" y="1075"/>
                  </a:lnTo>
                  <a:lnTo>
                    <a:pt x="82" y="1068"/>
                  </a:lnTo>
                  <a:lnTo>
                    <a:pt x="78" y="1059"/>
                  </a:lnTo>
                  <a:lnTo>
                    <a:pt x="72" y="1046"/>
                  </a:lnTo>
                  <a:lnTo>
                    <a:pt x="64" y="1027"/>
                  </a:lnTo>
                  <a:lnTo>
                    <a:pt x="57" y="1019"/>
                  </a:lnTo>
                  <a:lnTo>
                    <a:pt x="48" y="1012"/>
                  </a:lnTo>
                  <a:lnTo>
                    <a:pt x="36" y="1007"/>
                  </a:lnTo>
                  <a:lnTo>
                    <a:pt x="21" y="1000"/>
                  </a:lnTo>
                  <a:lnTo>
                    <a:pt x="12" y="993"/>
                  </a:lnTo>
                  <a:lnTo>
                    <a:pt x="8" y="986"/>
                  </a:lnTo>
                  <a:lnTo>
                    <a:pt x="8" y="979"/>
                  </a:lnTo>
                  <a:lnTo>
                    <a:pt x="10" y="971"/>
                  </a:lnTo>
                  <a:lnTo>
                    <a:pt x="10" y="963"/>
                  </a:lnTo>
                  <a:lnTo>
                    <a:pt x="8" y="957"/>
                  </a:lnTo>
                  <a:lnTo>
                    <a:pt x="5" y="953"/>
                  </a:lnTo>
                  <a:lnTo>
                    <a:pt x="4" y="950"/>
                  </a:lnTo>
                  <a:lnTo>
                    <a:pt x="0" y="946"/>
                  </a:lnTo>
                  <a:lnTo>
                    <a:pt x="0" y="945"/>
                  </a:lnTo>
                  <a:lnTo>
                    <a:pt x="1" y="944"/>
                  </a:lnTo>
                  <a:lnTo>
                    <a:pt x="4" y="942"/>
                  </a:lnTo>
                  <a:lnTo>
                    <a:pt x="11" y="929"/>
                  </a:lnTo>
                  <a:lnTo>
                    <a:pt x="18" y="916"/>
                  </a:lnTo>
                  <a:lnTo>
                    <a:pt x="23" y="902"/>
                  </a:lnTo>
                  <a:lnTo>
                    <a:pt x="25" y="890"/>
                  </a:lnTo>
                  <a:lnTo>
                    <a:pt x="22" y="878"/>
                  </a:lnTo>
                  <a:lnTo>
                    <a:pt x="21" y="870"/>
                  </a:lnTo>
                  <a:lnTo>
                    <a:pt x="18" y="860"/>
                  </a:lnTo>
                  <a:lnTo>
                    <a:pt x="14" y="850"/>
                  </a:lnTo>
                  <a:lnTo>
                    <a:pt x="14" y="839"/>
                  </a:lnTo>
                  <a:lnTo>
                    <a:pt x="18" y="827"/>
                  </a:lnTo>
                  <a:lnTo>
                    <a:pt x="23" y="815"/>
                  </a:lnTo>
                  <a:lnTo>
                    <a:pt x="29" y="800"/>
                  </a:lnTo>
                  <a:lnTo>
                    <a:pt x="38" y="771"/>
                  </a:lnTo>
                  <a:lnTo>
                    <a:pt x="44" y="761"/>
                  </a:lnTo>
                  <a:lnTo>
                    <a:pt x="53" y="753"/>
                  </a:lnTo>
                  <a:lnTo>
                    <a:pt x="66" y="746"/>
                  </a:lnTo>
                  <a:lnTo>
                    <a:pt x="90" y="734"/>
                  </a:lnTo>
                  <a:lnTo>
                    <a:pt x="96" y="728"/>
                  </a:lnTo>
                  <a:lnTo>
                    <a:pt x="97" y="722"/>
                  </a:lnTo>
                  <a:lnTo>
                    <a:pt x="98" y="713"/>
                  </a:lnTo>
                  <a:lnTo>
                    <a:pt x="98" y="702"/>
                  </a:lnTo>
                  <a:lnTo>
                    <a:pt x="101" y="691"/>
                  </a:lnTo>
                  <a:lnTo>
                    <a:pt x="107" y="679"/>
                  </a:lnTo>
                  <a:lnTo>
                    <a:pt x="112" y="671"/>
                  </a:lnTo>
                  <a:lnTo>
                    <a:pt x="118" y="665"/>
                  </a:lnTo>
                  <a:lnTo>
                    <a:pt x="120" y="664"/>
                  </a:lnTo>
                  <a:lnTo>
                    <a:pt x="124" y="661"/>
                  </a:lnTo>
                  <a:lnTo>
                    <a:pt x="130" y="656"/>
                  </a:lnTo>
                  <a:lnTo>
                    <a:pt x="138" y="649"/>
                  </a:lnTo>
                  <a:lnTo>
                    <a:pt x="148" y="642"/>
                  </a:lnTo>
                  <a:lnTo>
                    <a:pt x="155" y="639"/>
                  </a:lnTo>
                  <a:lnTo>
                    <a:pt x="164" y="639"/>
                  </a:lnTo>
                  <a:lnTo>
                    <a:pt x="172" y="641"/>
                  </a:lnTo>
                  <a:lnTo>
                    <a:pt x="185" y="641"/>
                  </a:lnTo>
                  <a:lnTo>
                    <a:pt x="190" y="638"/>
                  </a:lnTo>
                  <a:lnTo>
                    <a:pt x="198" y="635"/>
                  </a:lnTo>
                  <a:lnTo>
                    <a:pt x="208" y="631"/>
                  </a:lnTo>
                  <a:lnTo>
                    <a:pt x="224" y="623"/>
                  </a:lnTo>
                  <a:lnTo>
                    <a:pt x="234" y="619"/>
                  </a:lnTo>
                  <a:lnTo>
                    <a:pt x="246" y="613"/>
                  </a:lnTo>
                  <a:lnTo>
                    <a:pt x="256" y="611"/>
                  </a:lnTo>
                  <a:lnTo>
                    <a:pt x="261" y="609"/>
                  </a:lnTo>
                  <a:lnTo>
                    <a:pt x="308" y="609"/>
                  </a:lnTo>
                  <a:lnTo>
                    <a:pt x="320" y="608"/>
                  </a:lnTo>
                  <a:lnTo>
                    <a:pt x="327" y="607"/>
                  </a:lnTo>
                  <a:lnTo>
                    <a:pt x="332" y="605"/>
                  </a:lnTo>
                  <a:lnTo>
                    <a:pt x="340" y="604"/>
                  </a:lnTo>
                  <a:lnTo>
                    <a:pt x="350" y="604"/>
                  </a:lnTo>
                  <a:lnTo>
                    <a:pt x="358" y="607"/>
                  </a:lnTo>
                  <a:lnTo>
                    <a:pt x="366" y="613"/>
                  </a:lnTo>
                  <a:lnTo>
                    <a:pt x="372" y="626"/>
                  </a:lnTo>
                  <a:lnTo>
                    <a:pt x="375" y="637"/>
                  </a:lnTo>
                  <a:lnTo>
                    <a:pt x="373" y="642"/>
                  </a:lnTo>
                  <a:lnTo>
                    <a:pt x="369" y="645"/>
                  </a:lnTo>
                  <a:lnTo>
                    <a:pt x="364" y="646"/>
                  </a:lnTo>
                  <a:lnTo>
                    <a:pt x="358" y="646"/>
                  </a:lnTo>
                  <a:lnTo>
                    <a:pt x="354" y="648"/>
                  </a:lnTo>
                  <a:lnTo>
                    <a:pt x="351" y="650"/>
                  </a:lnTo>
                  <a:lnTo>
                    <a:pt x="350" y="653"/>
                  </a:lnTo>
                  <a:lnTo>
                    <a:pt x="351" y="656"/>
                  </a:lnTo>
                  <a:lnTo>
                    <a:pt x="353" y="657"/>
                  </a:lnTo>
                  <a:lnTo>
                    <a:pt x="354" y="660"/>
                  </a:lnTo>
                  <a:lnTo>
                    <a:pt x="357" y="663"/>
                  </a:lnTo>
                  <a:lnTo>
                    <a:pt x="360" y="664"/>
                  </a:lnTo>
                  <a:lnTo>
                    <a:pt x="361" y="664"/>
                  </a:lnTo>
                  <a:lnTo>
                    <a:pt x="366" y="667"/>
                  </a:lnTo>
                  <a:lnTo>
                    <a:pt x="373" y="672"/>
                  </a:lnTo>
                  <a:lnTo>
                    <a:pt x="381" y="678"/>
                  </a:lnTo>
                  <a:lnTo>
                    <a:pt x="388" y="681"/>
                  </a:lnTo>
                  <a:lnTo>
                    <a:pt x="395" y="682"/>
                  </a:lnTo>
                  <a:lnTo>
                    <a:pt x="403" y="685"/>
                  </a:lnTo>
                  <a:lnTo>
                    <a:pt x="414" y="690"/>
                  </a:lnTo>
                  <a:lnTo>
                    <a:pt x="416" y="691"/>
                  </a:lnTo>
                  <a:lnTo>
                    <a:pt x="421" y="696"/>
                  </a:lnTo>
                  <a:lnTo>
                    <a:pt x="428" y="701"/>
                  </a:lnTo>
                  <a:lnTo>
                    <a:pt x="435" y="705"/>
                  </a:lnTo>
                  <a:lnTo>
                    <a:pt x="448" y="708"/>
                  </a:lnTo>
                  <a:lnTo>
                    <a:pt x="455" y="712"/>
                  </a:lnTo>
                  <a:lnTo>
                    <a:pt x="464" y="716"/>
                  </a:lnTo>
                  <a:lnTo>
                    <a:pt x="472" y="717"/>
                  </a:lnTo>
                  <a:lnTo>
                    <a:pt x="479" y="713"/>
                  </a:lnTo>
                  <a:lnTo>
                    <a:pt x="495" y="685"/>
                  </a:lnTo>
                  <a:lnTo>
                    <a:pt x="500" y="678"/>
                  </a:lnTo>
                  <a:lnTo>
                    <a:pt x="506" y="676"/>
                  </a:lnTo>
                  <a:lnTo>
                    <a:pt x="517" y="681"/>
                  </a:lnTo>
                  <a:lnTo>
                    <a:pt x="529" y="687"/>
                  </a:lnTo>
                  <a:lnTo>
                    <a:pt x="541" y="690"/>
                  </a:lnTo>
                  <a:lnTo>
                    <a:pt x="581" y="690"/>
                  </a:lnTo>
                  <a:lnTo>
                    <a:pt x="587" y="693"/>
                  </a:lnTo>
                  <a:lnTo>
                    <a:pt x="585" y="697"/>
                  </a:lnTo>
                  <a:lnTo>
                    <a:pt x="581" y="704"/>
                  </a:lnTo>
                  <a:lnTo>
                    <a:pt x="573" y="711"/>
                  </a:lnTo>
                  <a:lnTo>
                    <a:pt x="561" y="723"/>
                  </a:lnTo>
                  <a:lnTo>
                    <a:pt x="559" y="726"/>
                  </a:lnTo>
                  <a:lnTo>
                    <a:pt x="562" y="728"/>
                  </a:lnTo>
                  <a:lnTo>
                    <a:pt x="563" y="728"/>
                  </a:lnTo>
                  <a:lnTo>
                    <a:pt x="566" y="727"/>
                  </a:lnTo>
                  <a:lnTo>
                    <a:pt x="573" y="720"/>
                  </a:lnTo>
                  <a:lnTo>
                    <a:pt x="577" y="715"/>
                  </a:lnTo>
                  <a:lnTo>
                    <a:pt x="587" y="707"/>
                  </a:lnTo>
                  <a:lnTo>
                    <a:pt x="596" y="701"/>
                  </a:lnTo>
                  <a:lnTo>
                    <a:pt x="606" y="698"/>
                  </a:lnTo>
                  <a:lnTo>
                    <a:pt x="617" y="696"/>
                  </a:lnTo>
                  <a:lnTo>
                    <a:pt x="621" y="696"/>
                  </a:lnTo>
                  <a:lnTo>
                    <a:pt x="626" y="698"/>
                  </a:lnTo>
                  <a:lnTo>
                    <a:pt x="629" y="701"/>
                  </a:lnTo>
                  <a:lnTo>
                    <a:pt x="632" y="705"/>
                  </a:lnTo>
                  <a:lnTo>
                    <a:pt x="634" y="704"/>
                  </a:lnTo>
                  <a:lnTo>
                    <a:pt x="648" y="704"/>
                  </a:lnTo>
                  <a:lnTo>
                    <a:pt x="651" y="702"/>
                  </a:lnTo>
                  <a:lnTo>
                    <a:pt x="655" y="694"/>
                  </a:lnTo>
                  <a:lnTo>
                    <a:pt x="658" y="690"/>
                  </a:lnTo>
                  <a:lnTo>
                    <a:pt x="662" y="685"/>
                  </a:lnTo>
                  <a:lnTo>
                    <a:pt x="669" y="672"/>
                  </a:lnTo>
                  <a:lnTo>
                    <a:pt x="673" y="659"/>
                  </a:lnTo>
                  <a:lnTo>
                    <a:pt x="675" y="644"/>
                  </a:lnTo>
                  <a:lnTo>
                    <a:pt x="677" y="630"/>
                  </a:lnTo>
                  <a:lnTo>
                    <a:pt x="677" y="622"/>
                  </a:lnTo>
                  <a:lnTo>
                    <a:pt x="675" y="620"/>
                  </a:lnTo>
                  <a:lnTo>
                    <a:pt x="673" y="619"/>
                  </a:lnTo>
                  <a:lnTo>
                    <a:pt x="671" y="619"/>
                  </a:lnTo>
                  <a:lnTo>
                    <a:pt x="669" y="620"/>
                  </a:lnTo>
                  <a:lnTo>
                    <a:pt x="666" y="620"/>
                  </a:lnTo>
                  <a:lnTo>
                    <a:pt x="660" y="623"/>
                  </a:lnTo>
                  <a:lnTo>
                    <a:pt x="641" y="628"/>
                  </a:lnTo>
                  <a:lnTo>
                    <a:pt x="634" y="628"/>
                  </a:lnTo>
                  <a:lnTo>
                    <a:pt x="629" y="627"/>
                  </a:lnTo>
                  <a:lnTo>
                    <a:pt x="622" y="624"/>
                  </a:lnTo>
                  <a:lnTo>
                    <a:pt x="614" y="623"/>
                  </a:lnTo>
                  <a:lnTo>
                    <a:pt x="606" y="626"/>
                  </a:lnTo>
                  <a:lnTo>
                    <a:pt x="598" y="626"/>
                  </a:lnTo>
                  <a:lnTo>
                    <a:pt x="589" y="623"/>
                  </a:lnTo>
                  <a:lnTo>
                    <a:pt x="578" y="615"/>
                  </a:lnTo>
                  <a:lnTo>
                    <a:pt x="569" y="609"/>
                  </a:lnTo>
                  <a:lnTo>
                    <a:pt x="561" y="604"/>
                  </a:lnTo>
                  <a:lnTo>
                    <a:pt x="557" y="600"/>
                  </a:lnTo>
                  <a:lnTo>
                    <a:pt x="555" y="594"/>
                  </a:lnTo>
                  <a:lnTo>
                    <a:pt x="555" y="574"/>
                  </a:lnTo>
                  <a:lnTo>
                    <a:pt x="554" y="564"/>
                  </a:lnTo>
                  <a:lnTo>
                    <a:pt x="552" y="557"/>
                  </a:lnTo>
                  <a:lnTo>
                    <a:pt x="550" y="554"/>
                  </a:lnTo>
                  <a:lnTo>
                    <a:pt x="544" y="554"/>
                  </a:lnTo>
                  <a:lnTo>
                    <a:pt x="540" y="556"/>
                  </a:lnTo>
                  <a:lnTo>
                    <a:pt x="535" y="561"/>
                  </a:lnTo>
                  <a:lnTo>
                    <a:pt x="532" y="563"/>
                  </a:lnTo>
                  <a:lnTo>
                    <a:pt x="529" y="565"/>
                  </a:lnTo>
                  <a:lnTo>
                    <a:pt x="525" y="567"/>
                  </a:lnTo>
                  <a:lnTo>
                    <a:pt x="522" y="570"/>
                  </a:lnTo>
                  <a:lnTo>
                    <a:pt x="518" y="571"/>
                  </a:lnTo>
                  <a:lnTo>
                    <a:pt x="517" y="572"/>
                  </a:lnTo>
                  <a:lnTo>
                    <a:pt x="515" y="575"/>
                  </a:lnTo>
                  <a:lnTo>
                    <a:pt x="521" y="580"/>
                  </a:lnTo>
                  <a:lnTo>
                    <a:pt x="528" y="585"/>
                  </a:lnTo>
                  <a:lnTo>
                    <a:pt x="532" y="591"/>
                  </a:lnTo>
                  <a:lnTo>
                    <a:pt x="533" y="598"/>
                  </a:lnTo>
                  <a:lnTo>
                    <a:pt x="532" y="602"/>
                  </a:lnTo>
                  <a:lnTo>
                    <a:pt x="529" y="607"/>
                  </a:lnTo>
                  <a:lnTo>
                    <a:pt x="526" y="609"/>
                  </a:lnTo>
                  <a:lnTo>
                    <a:pt x="524" y="611"/>
                  </a:lnTo>
                  <a:lnTo>
                    <a:pt x="520" y="613"/>
                  </a:lnTo>
                  <a:lnTo>
                    <a:pt x="513" y="620"/>
                  </a:lnTo>
                  <a:lnTo>
                    <a:pt x="499" y="631"/>
                  </a:lnTo>
                  <a:lnTo>
                    <a:pt x="492" y="635"/>
                  </a:lnTo>
                  <a:lnTo>
                    <a:pt x="490" y="634"/>
                  </a:lnTo>
                  <a:lnTo>
                    <a:pt x="487" y="627"/>
                  </a:lnTo>
                  <a:lnTo>
                    <a:pt x="485" y="615"/>
                  </a:lnTo>
                  <a:lnTo>
                    <a:pt x="484" y="601"/>
                  </a:lnTo>
                  <a:lnTo>
                    <a:pt x="483" y="589"/>
                  </a:lnTo>
                  <a:lnTo>
                    <a:pt x="481" y="582"/>
                  </a:lnTo>
                  <a:lnTo>
                    <a:pt x="476" y="575"/>
                  </a:lnTo>
                  <a:lnTo>
                    <a:pt x="469" y="564"/>
                  </a:lnTo>
                  <a:lnTo>
                    <a:pt x="465" y="553"/>
                  </a:lnTo>
                  <a:lnTo>
                    <a:pt x="459" y="543"/>
                  </a:lnTo>
                  <a:lnTo>
                    <a:pt x="450" y="537"/>
                  </a:lnTo>
                  <a:lnTo>
                    <a:pt x="435" y="522"/>
                  </a:lnTo>
                  <a:lnTo>
                    <a:pt x="424" y="513"/>
                  </a:lnTo>
                  <a:lnTo>
                    <a:pt x="413" y="504"/>
                  </a:lnTo>
                  <a:lnTo>
                    <a:pt x="405" y="496"/>
                  </a:lnTo>
                  <a:lnTo>
                    <a:pt x="398" y="490"/>
                  </a:lnTo>
                  <a:lnTo>
                    <a:pt x="392" y="486"/>
                  </a:lnTo>
                  <a:lnTo>
                    <a:pt x="386" y="485"/>
                  </a:lnTo>
                  <a:lnTo>
                    <a:pt x="381" y="485"/>
                  </a:lnTo>
                  <a:lnTo>
                    <a:pt x="380" y="490"/>
                  </a:lnTo>
                  <a:lnTo>
                    <a:pt x="381" y="498"/>
                  </a:lnTo>
                  <a:lnTo>
                    <a:pt x="388" y="505"/>
                  </a:lnTo>
                  <a:lnTo>
                    <a:pt x="395" y="511"/>
                  </a:lnTo>
                  <a:lnTo>
                    <a:pt x="401" y="519"/>
                  </a:lnTo>
                  <a:lnTo>
                    <a:pt x="409" y="530"/>
                  </a:lnTo>
                  <a:lnTo>
                    <a:pt x="420" y="538"/>
                  </a:lnTo>
                  <a:lnTo>
                    <a:pt x="429" y="543"/>
                  </a:lnTo>
                  <a:lnTo>
                    <a:pt x="435" y="546"/>
                  </a:lnTo>
                  <a:lnTo>
                    <a:pt x="448" y="557"/>
                  </a:lnTo>
                  <a:lnTo>
                    <a:pt x="454" y="561"/>
                  </a:lnTo>
                  <a:lnTo>
                    <a:pt x="457" y="563"/>
                  </a:lnTo>
                  <a:lnTo>
                    <a:pt x="454" y="564"/>
                  </a:lnTo>
                  <a:lnTo>
                    <a:pt x="451" y="564"/>
                  </a:lnTo>
                  <a:lnTo>
                    <a:pt x="448" y="565"/>
                  </a:lnTo>
                  <a:lnTo>
                    <a:pt x="440" y="565"/>
                  </a:lnTo>
                  <a:lnTo>
                    <a:pt x="439" y="567"/>
                  </a:lnTo>
                  <a:lnTo>
                    <a:pt x="439" y="572"/>
                  </a:lnTo>
                  <a:lnTo>
                    <a:pt x="440" y="579"/>
                  </a:lnTo>
                  <a:lnTo>
                    <a:pt x="443" y="589"/>
                  </a:lnTo>
                  <a:lnTo>
                    <a:pt x="444" y="596"/>
                  </a:lnTo>
                  <a:lnTo>
                    <a:pt x="444" y="602"/>
                  </a:lnTo>
                  <a:lnTo>
                    <a:pt x="442" y="605"/>
                  </a:lnTo>
                  <a:lnTo>
                    <a:pt x="440" y="605"/>
                  </a:lnTo>
                  <a:lnTo>
                    <a:pt x="438" y="604"/>
                  </a:lnTo>
                  <a:lnTo>
                    <a:pt x="435" y="601"/>
                  </a:lnTo>
                  <a:lnTo>
                    <a:pt x="433" y="598"/>
                  </a:lnTo>
                  <a:lnTo>
                    <a:pt x="431" y="596"/>
                  </a:lnTo>
                  <a:lnTo>
                    <a:pt x="429" y="591"/>
                  </a:lnTo>
                  <a:lnTo>
                    <a:pt x="428" y="589"/>
                  </a:lnTo>
                  <a:lnTo>
                    <a:pt x="420" y="570"/>
                  </a:lnTo>
                  <a:lnTo>
                    <a:pt x="416" y="563"/>
                  </a:lnTo>
                  <a:lnTo>
                    <a:pt x="402" y="556"/>
                  </a:lnTo>
                  <a:lnTo>
                    <a:pt x="392" y="553"/>
                  </a:lnTo>
                  <a:lnTo>
                    <a:pt x="379" y="546"/>
                  </a:lnTo>
                  <a:lnTo>
                    <a:pt x="373" y="542"/>
                  </a:lnTo>
                  <a:lnTo>
                    <a:pt x="365" y="535"/>
                  </a:lnTo>
                  <a:lnTo>
                    <a:pt x="358" y="527"/>
                  </a:lnTo>
                  <a:lnTo>
                    <a:pt x="354" y="519"/>
                  </a:lnTo>
                  <a:lnTo>
                    <a:pt x="350" y="512"/>
                  </a:lnTo>
                  <a:lnTo>
                    <a:pt x="343" y="509"/>
                  </a:lnTo>
                  <a:lnTo>
                    <a:pt x="336" y="508"/>
                  </a:lnTo>
                  <a:lnTo>
                    <a:pt x="331" y="508"/>
                  </a:lnTo>
                  <a:lnTo>
                    <a:pt x="325" y="512"/>
                  </a:lnTo>
                  <a:lnTo>
                    <a:pt x="319" y="517"/>
                  </a:lnTo>
                  <a:lnTo>
                    <a:pt x="310" y="523"/>
                  </a:lnTo>
                  <a:lnTo>
                    <a:pt x="304" y="526"/>
                  </a:lnTo>
                  <a:lnTo>
                    <a:pt x="294" y="524"/>
                  </a:lnTo>
                  <a:lnTo>
                    <a:pt x="284" y="520"/>
                  </a:lnTo>
                  <a:lnTo>
                    <a:pt x="275" y="517"/>
                  </a:lnTo>
                  <a:lnTo>
                    <a:pt x="269" y="520"/>
                  </a:lnTo>
                  <a:lnTo>
                    <a:pt x="267" y="526"/>
                  </a:lnTo>
                  <a:lnTo>
                    <a:pt x="264" y="535"/>
                  </a:lnTo>
                  <a:lnTo>
                    <a:pt x="263" y="543"/>
                  </a:lnTo>
                  <a:lnTo>
                    <a:pt x="258" y="549"/>
                  </a:lnTo>
                  <a:lnTo>
                    <a:pt x="252" y="550"/>
                  </a:lnTo>
                  <a:lnTo>
                    <a:pt x="243" y="552"/>
                  </a:lnTo>
                  <a:lnTo>
                    <a:pt x="238" y="556"/>
                  </a:lnTo>
                  <a:lnTo>
                    <a:pt x="231" y="563"/>
                  </a:lnTo>
                  <a:lnTo>
                    <a:pt x="224" y="568"/>
                  </a:lnTo>
                  <a:lnTo>
                    <a:pt x="220" y="575"/>
                  </a:lnTo>
                  <a:lnTo>
                    <a:pt x="220" y="580"/>
                  </a:lnTo>
                  <a:lnTo>
                    <a:pt x="223" y="586"/>
                  </a:lnTo>
                  <a:lnTo>
                    <a:pt x="224" y="587"/>
                  </a:lnTo>
                  <a:lnTo>
                    <a:pt x="224" y="591"/>
                  </a:lnTo>
                  <a:lnTo>
                    <a:pt x="222" y="593"/>
                  </a:lnTo>
                  <a:lnTo>
                    <a:pt x="219" y="596"/>
                  </a:lnTo>
                  <a:lnTo>
                    <a:pt x="212" y="601"/>
                  </a:lnTo>
                  <a:lnTo>
                    <a:pt x="206" y="608"/>
                  </a:lnTo>
                  <a:lnTo>
                    <a:pt x="201" y="613"/>
                  </a:lnTo>
                  <a:lnTo>
                    <a:pt x="194" y="616"/>
                  </a:lnTo>
                  <a:lnTo>
                    <a:pt x="185" y="617"/>
                  </a:lnTo>
                  <a:lnTo>
                    <a:pt x="174" y="619"/>
                  </a:lnTo>
                  <a:lnTo>
                    <a:pt x="167" y="617"/>
                  </a:lnTo>
                  <a:lnTo>
                    <a:pt x="164" y="617"/>
                  </a:lnTo>
                  <a:lnTo>
                    <a:pt x="160" y="622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5"/>
                  </a:lnTo>
                  <a:lnTo>
                    <a:pt x="152" y="635"/>
                  </a:lnTo>
                  <a:lnTo>
                    <a:pt x="148" y="631"/>
                  </a:lnTo>
                  <a:lnTo>
                    <a:pt x="146" y="627"/>
                  </a:lnTo>
                  <a:lnTo>
                    <a:pt x="144" y="624"/>
                  </a:lnTo>
                  <a:lnTo>
                    <a:pt x="142" y="620"/>
                  </a:lnTo>
                  <a:lnTo>
                    <a:pt x="139" y="617"/>
                  </a:lnTo>
                  <a:lnTo>
                    <a:pt x="134" y="615"/>
                  </a:lnTo>
                  <a:lnTo>
                    <a:pt x="127" y="613"/>
                  </a:lnTo>
                  <a:lnTo>
                    <a:pt x="120" y="615"/>
                  </a:lnTo>
                  <a:lnTo>
                    <a:pt x="116" y="615"/>
                  </a:lnTo>
                  <a:lnTo>
                    <a:pt x="113" y="613"/>
                  </a:lnTo>
                  <a:lnTo>
                    <a:pt x="112" y="611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0" y="594"/>
                  </a:lnTo>
                  <a:lnTo>
                    <a:pt x="98" y="590"/>
                  </a:lnTo>
                  <a:lnTo>
                    <a:pt x="98" y="582"/>
                  </a:lnTo>
                  <a:lnTo>
                    <a:pt x="100" y="579"/>
                  </a:lnTo>
                  <a:lnTo>
                    <a:pt x="103" y="576"/>
                  </a:lnTo>
                  <a:lnTo>
                    <a:pt x="107" y="571"/>
                  </a:lnTo>
                  <a:lnTo>
                    <a:pt x="108" y="564"/>
                  </a:lnTo>
                  <a:lnTo>
                    <a:pt x="107" y="554"/>
                  </a:lnTo>
                  <a:lnTo>
                    <a:pt x="105" y="546"/>
                  </a:lnTo>
                  <a:lnTo>
                    <a:pt x="105" y="526"/>
                  </a:lnTo>
                  <a:lnTo>
                    <a:pt x="108" y="517"/>
                  </a:lnTo>
                  <a:lnTo>
                    <a:pt x="112" y="512"/>
                  </a:lnTo>
                  <a:lnTo>
                    <a:pt x="123" y="511"/>
                  </a:lnTo>
                  <a:lnTo>
                    <a:pt x="137" y="511"/>
                  </a:lnTo>
                  <a:lnTo>
                    <a:pt x="150" y="512"/>
                  </a:lnTo>
                  <a:lnTo>
                    <a:pt x="171" y="512"/>
                  </a:lnTo>
                  <a:lnTo>
                    <a:pt x="180" y="513"/>
                  </a:lnTo>
                  <a:lnTo>
                    <a:pt x="197" y="513"/>
                  </a:lnTo>
                  <a:lnTo>
                    <a:pt x="201" y="509"/>
                  </a:lnTo>
                  <a:lnTo>
                    <a:pt x="206" y="491"/>
                  </a:lnTo>
                  <a:lnTo>
                    <a:pt x="208" y="474"/>
                  </a:lnTo>
                  <a:lnTo>
                    <a:pt x="204" y="465"/>
                  </a:lnTo>
                  <a:lnTo>
                    <a:pt x="194" y="459"/>
                  </a:lnTo>
                  <a:lnTo>
                    <a:pt x="182" y="453"/>
                  </a:lnTo>
                  <a:lnTo>
                    <a:pt x="165" y="449"/>
                  </a:lnTo>
                  <a:lnTo>
                    <a:pt x="163" y="448"/>
                  </a:lnTo>
                  <a:lnTo>
                    <a:pt x="161" y="445"/>
                  </a:lnTo>
                  <a:lnTo>
                    <a:pt x="161" y="442"/>
                  </a:lnTo>
                  <a:lnTo>
                    <a:pt x="164" y="441"/>
                  </a:lnTo>
                  <a:lnTo>
                    <a:pt x="168" y="439"/>
                  </a:lnTo>
                  <a:lnTo>
                    <a:pt x="174" y="438"/>
                  </a:lnTo>
                  <a:lnTo>
                    <a:pt x="182" y="437"/>
                  </a:lnTo>
                  <a:lnTo>
                    <a:pt x="189" y="434"/>
                  </a:lnTo>
                  <a:lnTo>
                    <a:pt x="194" y="431"/>
                  </a:lnTo>
                  <a:lnTo>
                    <a:pt x="201" y="428"/>
                  </a:lnTo>
                  <a:lnTo>
                    <a:pt x="220" y="424"/>
                  </a:lnTo>
                  <a:lnTo>
                    <a:pt x="237" y="420"/>
                  </a:lnTo>
                  <a:lnTo>
                    <a:pt x="241" y="419"/>
                  </a:lnTo>
                  <a:lnTo>
                    <a:pt x="245" y="415"/>
                  </a:lnTo>
                  <a:lnTo>
                    <a:pt x="245" y="412"/>
                  </a:lnTo>
                  <a:lnTo>
                    <a:pt x="246" y="408"/>
                  </a:lnTo>
                  <a:lnTo>
                    <a:pt x="246" y="401"/>
                  </a:lnTo>
                  <a:lnTo>
                    <a:pt x="249" y="397"/>
                  </a:lnTo>
                  <a:lnTo>
                    <a:pt x="256" y="394"/>
                  </a:lnTo>
                  <a:lnTo>
                    <a:pt x="264" y="393"/>
                  </a:lnTo>
                  <a:lnTo>
                    <a:pt x="271" y="391"/>
                  </a:lnTo>
                  <a:lnTo>
                    <a:pt x="273" y="391"/>
                  </a:lnTo>
                  <a:lnTo>
                    <a:pt x="275" y="390"/>
                  </a:lnTo>
                  <a:lnTo>
                    <a:pt x="279" y="385"/>
                  </a:lnTo>
                  <a:lnTo>
                    <a:pt x="297" y="367"/>
                  </a:lnTo>
                  <a:lnTo>
                    <a:pt x="306" y="363"/>
                  </a:lnTo>
                  <a:lnTo>
                    <a:pt x="320" y="363"/>
                  </a:lnTo>
                  <a:lnTo>
                    <a:pt x="332" y="364"/>
                  </a:lnTo>
                  <a:lnTo>
                    <a:pt x="335" y="365"/>
                  </a:lnTo>
                  <a:lnTo>
                    <a:pt x="336" y="364"/>
                  </a:lnTo>
                  <a:lnTo>
                    <a:pt x="338" y="364"/>
                  </a:lnTo>
                  <a:lnTo>
                    <a:pt x="336" y="363"/>
                  </a:lnTo>
                  <a:lnTo>
                    <a:pt x="336" y="360"/>
                  </a:lnTo>
                  <a:lnTo>
                    <a:pt x="334" y="359"/>
                  </a:lnTo>
                  <a:lnTo>
                    <a:pt x="332" y="356"/>
                  </a:lnTo>
                  <a:lnTo>
                    <a:pt x="328" y="352"/>
                  </a:lnTo>
                  <a:lnTo>
                    <a:pt x="327" y="349"/>
                  </a:lnTo>
                  <a:lnTo>
                    <a:pt x="325" y="343"/>
                  </a:lnTo>
                  <a:lnTo>
                    <a:pt x="325" y="335"/>
                  </a:lnTo>
                  <a:lnTo>
                    <a:pt x="327" y="328"/>
                  </a:lnTo>
                  <a:lnTo>
                    <a:pt x="330" y="322"/>
                  </a:lnTo>
                  <a:lnTo>
                    <a:pt x="334" y="316"/>
                  </a:lnTo>
                  <a:lnTo>
                    <a:pt x="342" y="312"/>
                  </a:lnTo>
                  <a:lnTo>
                    <a:pt x="350" y="311"/>
                  </a:lnTo>
                  <a:lnTo>
                    <a:pt x="357" y="312"/>
                  </a:lnTo>
                  <a:lnTo>
                    <a:pt x="360" y="316"/>
                  </a:lnTo>
                  <a:lnTo>
                    <a:pt x="360" y="322"/>
                  </a:lnTo>
                  <a:lnTo>
                    <a:pt x="358" y="328"/>
                  </a:lnTo>
                  <a:lnTo>
                    <a:pt x="358" y="337"/>
                  </a:lnTo>
                  <a:lnTo>
                    <a:pt x="361" y="345"/>
                  </a:lnTo>
                  <a:lnTo>
                    <a:pt x="364" y="349"/>
                  </a:lnTo>
                  <a:lnTo>
                    <a:pt x="368" y="353"/>
                  </a:lnTo>
                  <a:lnTo>
                    <a:pt x="376" y="352"/>
                  </a:lnTo>
                  <a:lnTo>
                    <a:pt x="401" y="352"/>
                  </a:lnTo>
                  <a:lnTo>
                    <a:pt x="407" y="350"/>
                  </a:lnTo>
                  <a:lnTo>
                    <a:pt x="416" y="349"/>
                  </a:lnTo>
                  <a:lnTo>
                    <a:pt x="425" y="348"/>
                  </a:lnTo>
                  <a:lnTo>
                    <a:pt x="433" y="348"/>
                  </a:lnTo>
                  <a:lnTo>
                    <a:pt x="439" y="346"/>
                  </a:lnTo>
                  <a:lnTo>
                    <a:pt x="446" y="345"/>
                  </a:lnTo>
                  <a:lnTo>
                    <a:pt x="457" y="346"/>
                  </a:lnTo>
                  <a:lnTo>
                    <a:pt x="472" y="350"/>
                  </a:lnTo>
                  <a:lnTo>
                    <a:pt x="477" y="352"/>
                  </a:lnTo>
                  <a:lnTo>
                    <a:pt x="480" y="350"/>
                  </a:lnTo>
                  <a:lnTo>
                    <a:pt x="481" y="346"/>
                  </a:lnTo>
                  <a:lnTo>
                    <a:pt x="481" y="328"/>
                  </a:lnTo>
                  <a:lnTo>
                    <a:pt x="484" y="320"/>
                  </a:lnTo>
                  <a:lnTo>
                    <a:pt x="490" y="311"/>
                  </a:lnTo>
                  <a:lnTo>
                    <a:pt x="495" y="305"/>
                  </a:lnTo>
                  <a:lnTo>
                    <a:pt x="502" y="302"/>
                  </a:lnTo>
                  <a:lnTo>
                    <a:pt x="513" y="305"/>
                  </a:lnTo>
                  <a:lnTo>
                    <a:pt x="522" y="306"/>
                  </a:lnTo>
                  <a:lnTo>
                    <a:pt x="531" y="305"/>
                  </a:lnTo>
                  <a:lnTo>
                    <a:pt x="532" y="302"/>
                  </a:lnTo>
                  <a:lnTo>
                    <a:pt x="532" y="301"/>
                  </a:lnTo>
                  <a:lnTo>
                    <a:pt x="531" y="298"/>
                  </a:lnTo>
                  <a:lnTo>
                    <a:pt x="526" y="295"/>
                  </a:lnTo>
                  <a:lnTo>
                    <a:pt x="524" y="293"/>
                  </a:lnTo>
                  <a:lnTo>
                    <a:pt x="520" y="291"/>
                  </a:lnTo>
                  <a:lnTo>
                    <a:pt x="514" y="286"/>
                  </a:lnTo>
                  <a:lnTo>
                    <a:pt x="518" y="283"/>
                  </a:lnTo>
                  <a:lnTo>
                    <a:pt x="526" y="282"/>
                  </a:lnTo>
                  <a:lnTo>
                    <a:pt x="539" y="282"/>
                  </a:lnTo>
                  <a:lnTo>
                    <a:pt x="552" y="280"/>
                  </a:lnTo>
                  <a:lnTo>
                    <a:pt x="569" y="279"/>
                  </a:lnTo>
                  <a:lnTo>
                    <a:pt x="581" y="279"/>
                  </a:lnTo>
                  <a:lnTo>
                    <a:pt x="591" y="278"/>
                  </a:lnTo>
                  <a:lnTo>
                    <a:pt x="593" y="275"/>
                  </a:lnTo>
                  <a:lnTo>
                    <a:pt x="593" y="272"/>
                  </a:lnTo>
                  <a:lnTo>
                    <a:pt x="591" y="267"/>
                  </a:lnTo>
                  <a:lnTo>
                    <a:pt x="588" y="264"/>
                  </a:lnTo>
                  <a:lnTo>
                    <a:pt x="587" y="261"/>
                  </a:lnTo>
                  <a:lnTo>
                    <a:pt x="582" y="257"/>
                  </a:lnTo>
                  <a:lnTo>
                    <a:pt x="576" y="257"/>
                  </a:lnTo>
                  <a:lnTo>
                    <a:pt x="566" y="258"/>
                  </a:lnTo>
                  <a:lnTo>
                    <a:pt x="546" y="258"/>
                  </a:lnTo>
                  <a:lnTo>
                    <a:pt x="535" y="260"/>
                  </a:lnTo>
                  <a:lnTo>
                    <a:pt x="524" y="265"/>
                  </a:lnTo>
                  <a:lnTo>
                    <a:pt x="513" y="269"/>
                  </a:lnTo>
                  <a:lnTo>
                    <a:pt x="507" y="267"/>
                  </a:lnTo>
                  <a:lnTo>
                    <a:pt x="503" y="261"/>
                  </a:lnTo>
                  <a:lnTo>
                    <a:pt x="500" y="253"/>
                  </a:lnTo>
                  <a:lnTo>
                    <a:pt x="496" y="246"/>
                  </a:lnTo>
                  <a:lnTo>
                    <a:pt x="494" y="239"/>
                  </a:lnTo>
                  <a:lnTo>
                    <a:pt x="492" y="231"/>
                  </a:lnTo>
                  <a:lnTo>
                    <a:pt x="495" y="224"/>
                  </a:lnTo>
                  <a:lnTo>
                    <a:pt x="502" y="217"/>
                  </a:lnTo>
                  <a:lnTo>
                    <a:pt x="514" y="211"/>
                  </a:lnTo>
                  <a:lnTo>
                    <a:pt x="528" y="201"/>
                  </a:lnTo>
                  <a:lnTo>
                    <a:pt x="539" y="191"/>
                  </a:lnTo>
                  <a:lnTo>
                    <a:pt x="546" y="184"/>
                  </a:lnTo>
                  <a:lnTo>
                    <a:pt x="546" y="182"/>
                  </a:lnTo>
                  <a:lnTo>
                    <a:pt x="540" y="179"/>
                  </a:lnTo>
                  <a:lnTo>
                    <a:pt x="520" y="179"/>
                  </a:lnTo>
                  <a:lnTo>
                    <a:pt x="507" y="180"/>
                  </a:lnTo>
                  <a:lnTo>
                    <a:pt x="500" y="180"/>
                  </a:lnTo>
                  <a:lnTo>
                    <a:pt x="499" y="183"/>
                  </a:lnTo>
                  <a:lnTo>
                    <a:pt x="499" y="193"/>
                  </a:lnTo>
                  <a:lnTo>
                    <a:pt x="498" y="200"/>
                  </a:lnTo>
                  <a:lnTo>
                    <a:pt x="491" y="211"/>
                  </a:lnTo>
                  <a:lnTo>
                    <a:pt x="483" y="219"/>
                  </a:lnTo>
                  <a:lnTo>
                    <a:pt x="474" y="223"/>
                  </a:lnTo>
                  <a:lnTo>
                    <a:pt x="461" y="226"/>
                  </a:lnTo>
                  <a:lnTo>
                    <a:pt x="454" y="228"/>
                  </a:lnTo>
                  <a:lnTo>
                    <a:pt x="447" y="234"/>
                  </a:lnTo>
                  <a:lnTo>
                    <a:pt x="443" y="238"/>
                  </a:lnTo>
                  <a:lnTo>
                    <a:pt x="442" y="241"/>
                  </a:lnTo>
                  <a:lnTo>
                    <a:pt x="440" y="245"/>
                  </a:lnTo>
                  <a:lnTo>
                    <a:pt x="440" y="246"/>
                  </a:lnTo>
                  <a:lnTo>
                    <a:pt x="442" y="248"/>
                  </a:lnTo>
                  <a:lnTo>
                    <a:pt x="443" y="250"/>
                  </a:lnTo>
                  <a:lnTo>
                    <a:pt x="446" y="252"/>
                  </a:lnTo>
                  <a:lnTo>
                    <a:pt x="448" y="252"/>
                  </a:lnTo>
                  <a:lnTo>
                    <a:pt x="457" y="254"/>
                  </a:lnTo>
                  <a:lnTo>
                    <a:pt x="462" y="258"/>
                  </a:lnTo>
                  <a:lnTo>
                    <a:pt x="464" y="264"/>
                  </a:lnTo>
                  <a:lnTo>
                    <a:pt x="462" y="271"/>
                  </a:lnTo>
                  <a:lnTo>
                    <a:pt x="457" y="279"/>
                  </a:lnTo>
                  <a:lnTo>
                    <a:pt x="451" y="283"/>
                  </a:lnTo>
                  <a:lnTo>
                    <a:pt x="440" y="300"/>
                  </a:lnTo>
                  <a:lnTo>
                    <a:pt x="439" y="308"/>
                  </a:lnTo>
                  <a:lnTo>
                    <a:pt x="439" y="312"/>
                  </a:lnTo>
                  <a:lnTo>
                    <a:pt x="438" y="315"/>
                  </a:lnTo>
                  <a:lnTo>
                    <a:pt x="435" y="319"/>
                  </a:lnTo>
                  <a:lnTo>
                    <a:pt x="432" y="320"/>
                  </a:lnTo>
                  <a:lnTo>
                    <a:pt x="431" y="323"/>
                  </a:lnTo>
                  <a:lnTo>
                    <a:pt x="425" y="326"/>
                  </a:lnTo>
                  <a:lnTo>
                    <a:pt x="417" y="327"/>
                  </a:lnTo>
                  <a:lnTo>
                    <a:pt x="407" y="330"/>
                  </a:lnTo>
                  <a:lnTo>
                    <a:pt x="397" y="331"/>
                  </a:lnTo>
                  <a:lnTo>
                    <a:pt x="387" y="334"/>
                  </a:lnTo>
                  <a:lnTo>
                    <a:pt x="380" y="335"/>
                  </a:lnTo>
                  <a:lnTo>
                    <a:pt x="377" y="335"/>
                  </a:lnTo>
                  <a:lnTo>
                    <a:pt x="375" y="334"/>
                  </a:lnTo>
                  <a:lnTo>
                    <a:pt x="372" y="328"/>
                  </a:lnTo>
                  <a:lnTo>
                    <a:pt x="372" y="326"/>
                  </a:lnTo>
                  <a:lnTo>
                    <a:pt x="373" y="322"/>
                  </a:lnTo>
                  <a:lnTo>
                    <a:pt x="372" y="313"/>
                  </a:lnTo>
                  <a:lnTo>
                    <a:pt x="364" y="285"/>
                  </a:lnTo>
                  <a:lnTo>
                    <a:pt x="362" y="282"/>
                  </a:lnTo>
                  <a:lnTo>
                    <a:pt x="361" y="280"/>
                  </a:lnTo>
                  <a:lnTo>
                    <a:pt x="360" y="280"/>
                  </a:lnTo>
                  <a:lnTo>
                    <a:pt x="354" y="283"/>
                  </a:lnTo>
                  <a:lnTo>
                    <a:pt x="349" y="289"/>
                  </a:lnTo>
                  <a:lnTo>
                    <a:pt x="342" y="302"/>
                  </a:lnTo>
                  <a:lnTo>
                    <a:pt x="332" y="304"/>
                  </a:lnTo>
                  <a:lnTo>
                    <a:pt x="323" y="304"/>
                  </a:lnTo>
                  <a:lnTo>
                    <a:pt x="312" y="301"/>
                  </a:lnTo>
                  <a:lnTo>
                    <a:pt x="304" y="294"/>
                  </a:lnTo>
                  <a:lnTo>
                    <a:pt x="298" y="286"/>
                  </a:lnTo>
                  <a:lnTo>
                    <a:pt x="295" y="278"/>
                  </a:lnTo>
                  <a:lnTo>
                    <a:pt x="295" y="268"/>
                  </a:lnTo>
                  <a:lnTo>
                    <a:pt x="294" y="260"/>
                  </a:lnTo>
                  <a:lnTo>
                    <a:pt x="291" y="252"/>
                  </a:lnTo>
                  <a:lnTo>
                    <a:pt x="290" y="245"/>
                  </a:lnTo>
                  <a:lnTo>
                    <a:pt x="291" y="239"/>
                  </a:lnTo>
                  <a:lnTo>
                    <a:pt x="297" y="231"/>
                  </a:lnTo>
                  <a:lnTo>
                    <a:pt x="305" y="220"/>
                  </a:lnTo>
                  <a:lnTo>
                    <a:pt x="314" y="211"/>
                  </a:lnTo>
                  <a:lnTo>
                    <a:pt x="324" y="202"/>
                  </a:lnTo>
                  <a:lnTo>
                    <a:pt x="335" y="197"/>
                  </a:lnTo>
                  <a:lnTo>
                    <a:pt x="357" y="190"/>
                  </a:lnTo>
                  <a:lnTo>
                    <a:pt x="377" y="179"/>
                  </a:lnTo>
                  <a:lnTo>
                    <a:pt x="394" y="167"/>
                  </a:lnTo>
                  <a:lnTo>
                    <a:pt x="405" y="154"/>
                  </a:lnTo>
                  <a:lnTo>
                    <a:pt x="413" y="142"/>
                  </a:lnTo>
                  <a:lnTo>
                    <a:pt x="418" y="135"/>
                  </a:lnTo>
                  <a:lnTo>
                    <a:pt x="423" y="132"/>
                  </a:lnTo>
                  <a:lnTo>
                    <a:pt x="432" y="126"/>
                  </a:lnTo>
                  <a:lnTo>
                    <a:pt x="446" y="119"/>
                  </a:lnTo>
                  <a:lnTo>
                    <a:pt x="462" y="109"/>
                  </a:lnTo>
                  <a:lnTo>
                    <a:pt x="480" y="101"/>
                  </a:lnTo>
                  <a:lnTo>
                    <a:pt x="496" y="94"/>
                  </a:lnTo>
                  <a:lnTo>
                    <a:pt x="511" y="87"/>
                  </a:lnTo>
                  <a:lnTo>
                    <a:pt x="524" y="84"/>
                  </a:lnTo>
                  <a:lnTo>
                    <a:pt x="537" y="84"/>
                  </a:lnTo>
                  <a:lnTo>
                    <a:pt x="552" y="87"/>
                  </a:lnTo>
                  <a:lnTo>
                    <a:pt x="570" y="93"/>
                  </a:lnTo>
                  <a:lnTo>
                    <a:pt x="587" y="98"/>
                  </a:lnTo>
                  <a:lnTo>
                    <a:pt x="602" y="104"/>
                  </a:lnTo>
                  <a:lnTo>
                    <a:pt x="613" y="109"/>
                  </a:lnTo>
                  <a:lnTo>
                    <a:pt x="633" y="117"/>
                  </a:lnTo>
                  <a:lnTo>
                    <a:pt x="643" y="121"/>
                  </a:lnTo>
                  <a:lnTo>
                    <a:pt x="658" y="128"/>
                  </a:lnTo>
                  <a:lnTo>
                    <a:pt x="675" y="132"/>
                  </a:lnTo>
                  <a:lnTo>
                    <a:pt x="692" y="132"/>
                  </a:lnTo>
                  <a:lnTo>
                    <a:pt x="707" y="131"/>
                  </a:lnTo>
                  <a:lnTo>
                    <a:pt x="719" y="131"/>
                  </a:lnTo>
                  <a:lnTo>
                    <a:pt x="729" y="135"/>
                  </a:lnTo>
                  <a:lnTo>
                    <a:pt x="738" y="141"/>
                  </a:lnTo>
                  <a:lnTo>
                    <a:pt x="745" y="149"/>
                  </a:lnTo>
                  <a:lnTo>
                    <a:pt x="752" y="154"/>
                  </a:lnTo>
                  <a:lnTo>
                    <a:pt x="756" y="158"/>
                  </a:lnTo>
                  <a:lnTo>
                    <a:pt x="753" y="161"/>
                  </a:lnTo>
                  <a:lnTo>
                    <a:pt x="744" y="167"/>
                  </a:lnTo>
                  <a:lnTo>
                    <a:pt x="729" y="172"/>
                  </a:lnTo>
                  <a:lnTo>
                    <a:pt x="712" y="176"/>
                  </a:lnTo>
                  <a:lnTo>
                    <a:pt x="699" y="178"/>
                  </a:lnTo>
                  <a:lnTo>
                    <a:pt x="686" y="176"/>
                  </a:lnTo>
                  <a:lnTo>
                    <a:pt x="675" y="174"/>
                  </a:lnTo>
                  <a:lnTo>
                    <a:pt x="667" y="171"/>
                  </a:lnTo>
                  <a:lnTo>
                    <a:pt x="665" y="169"/>
                  </a:lnTo>
                  <a:lnTo>
                    <a:pt x="662" y="169"/>
                  </a:lnTo>
                  <a:lnTo>
                    <a:pt x="660" y="171"/>
                  </a:lnTo>
                  <a:lnTo>
                    <a:pt x="660" y="172"/>
                  </a:lnTo>
                  <a:lnTo>
                    <a:pt x="665" y="176"/>
                  </a:lnTo>
                  <a:lnTo>
                    <a:pt x="670" y="183"/>
                  </a:lnTo>
                  <a:lnTo>
                    <a:pt x="673" y="189"/>
                  </a:lnTo>
                  <a:lnTo>
                    <a:pt x="673" y="201"/>
                  </a:lnTo>
                  <a:lnTo>
                    <a:pt x="674" y="204"/>
                  </a:lnTo>
                  <a:lnTo>
                    <a:pt x="681" y="204"/>
                  </a:lnTo>
                  <a:lnTo>
                    <a:pt x="689" y="200"/>
                  </a:lnTo>
                  <a:lnTo>
                    <a:pt x="690" y="198"/>
                  </a:lnTo>
                  <a:lnTo>
                    <a:pt x="692" y="198"/>
                  </a:lnTo>
                  <a:lnTo>
                    <a:pt x="693" y="197"/>
                  </a:lnTo>
                  <a:lnTo>
                    <a:pt x="693" y="195"/>
                  </a:lnTo>
                  <a:lnTo>
                    <a:pt x="695" y="195"/>
                  </a:lnTo>
                  <a:lnTo>
                    <a:pt x="696" y="194"/>
                  </a:lnTo>
                  <a:lnTo>
                    <a:pt x="700" y="194"/>
                  </a:lnTo>
                  <a:lnTo>
                    <a:pt x="703" y="195"/>
                  </a:lnTo>
                  <a:lnTo>
                    <a:pt x="707" y="198"/>
                  </a:lnTo>
                  <a:lnTo>
                    <a:pt x="715" y="202"/>
                  </a:lnTo>
                  <a:lnTo>
                    <a:pt x="721" y="204"/>
                  </a:lnTo>
                  <a:lnTo>
                    <a:pt x="729" y="201"/>
                  </a:lnTo>
                  <a:lnTo>
                    <a:pt x="732" y="198"/>
                  </a:lnTo>
                  <a:lnTo>
                    <a:pt x="732" y="183"/>
                  </a:lnTo>
                  <a:lnTo>
                    <a:pt x="733" y="180"/>
                  </a:lnTo>
                  <a:lnTo>
                    <a:pt x="738" y="178"/>
                  </a:lnTo>
                  <a:lnTo>
                    <a:pt x="742" y="176"/>
                  </a:lnTo>
                  <a:lnTo>
                    <a:pt x="747" y="176"/>
                  </a:lnTo>
                  <a:lnTo>
                    <a:pt x="752" y="174"/>
                  </a:lnTo>
                  <a:lnTo>
                    <a:pt x="755" y="171"/>
                  </a:lnTo>
                  <a:lnTo>
                    <a:pt x="759" y="169"/>
                  </a:lnTo>
                  <a:lnTo>
                    <a:pt x="764" y="167"/>
                  </a:lnTo>
                  <a:lnTo>
                    <a:pt x="770" y="165"/>
                  </a:lnTo>
                  <a:lnTo>
                    <a:pt x="771" y="165"/>
                  </a:lnTo>
                  <a:lnTo>
                    <a:pt x="773" y="167"/>
                  </a:lnTo>
                  <a:lnTo>
                    <a:pt x="774" y="169"/>
                  </a:lnTo>
                  <a:lnTo>
                    <a:pt x="775" y="174"/>
                  </a:lnTo>
                  <a:lnTo>
                    <a:pt x="778" y="179"/>
                  </a:lnTo>
                  <a:lnTo>
                    <a:pt x="781" y="180"/>
                  </a:lnTo>
                  <a:lnTo>
                    <a:pt x="783" y="180"/>
                  </a:lnTo>
                  <a:lnTo>
                    <a:pt x="785" y="178"/>
                  </a:lnTo>
                  <a:lnTo>
                    <a:pt x="785" y="168"/>
                  </a:lnTo>
                  <a:lnTo>
                    <a:pt x="783" y="164"/>
                  </a:lnTo>
                  <a:lnTo>
                    <a:pt x="783" y="161"/>
                  </a:lnTo>
                  <a:lnTo>
                    <a:pt x="782" y="160"/>
                  </a:lnTo>
                  <a:lnTo>
                    <a:pt x="779" y="152"/>
                  </a:lnTo>
                  <a:lnTo>
                    <a:pt x="779" y="143"/>
                  </a:lnTo>
                  <a:lnTo>
                    <a:pt x="781" y="137"/>
                  </a:lnTo>
                  <a:lnTo>
                    <a:pt x="786" y="134"/>
                  </a:lnTo>
                  <a:lnTo>
                    <a:pt x="796" y="132"/>
                  </a:lnTo>
                  <a:lnTo>
                    <a:pt x="805" y="132"/>
                  </a:lnTo>
                  <a:lnTo>
                    <a:pt x="812" y="135"/>
                  </a:lnTo>
                  <a:lnTo>
                    <a:pt x="814" y="141"/>
                  </a:lnTo>
                  <a:lnTo>
                    <a:pt x="811" y="149"/>
                  </a:lnTo>
                  <a:lnTo>
                    <a:pt x="807" y="157"/>
                  </a:lnTo>
                  <a:lnTo>
                    <a:pt x="807" y="164"/>
                  </a:lnTo>
                  <a:lnTo>
                    <a:pt x="808" y="167"/>
                  </a:lnTo>
                  <a:lnTo>
                    <a:pt x="812" y="167"/>
                  </a:lnTo>
                  <a:lnTo>
                    <a:pt x="814" y="164"/>
                  </a:lnTo>
                  <a:lnTo>
                    <a:pt x="819" y="158"/>
                  </a:lnTo>
                  <a:lnTo>
                    <a:pt x="820" y="154"/>
                  </a:lnTo>
                  <a:lnTo>
                    <a:pt x="823" y="152"/>
                  </a:lnTo>
                  <a:lnTo>
                    <a:pt x="829" y="149"/>
                  </a:lnTo>
                  <a:lnTo>
                    <a:pt x="846" y="149"/>
                  </a:lnTo>
                  <a:lnTo>
                    <a:pt x="860" y="148"/>
                  </a:lnTo>
                  <a:lnTo>
                    <a:pt x="868" y="145"/>
                  </a:lnTo>
                  <a:lnTo>
                    <a:pt x="874" y="142"/>
                  </a:lnTo>
                  <a:lnTo>
                    <a:pt x="882" y="137"/>
                  </a:lnTo>
                  <a:lnTo>
                    <a:pt x="887" y="137"/>
                  </a:lnTo>
                  <a:lnTo>
                    <a:pt x="896" y="139"/>
                  </a:lnTo>
                  <a:lnTo>
                    <a:pt x="901" y="141"/>
                  </a:lnTo>
                  <a:lnTo>
                    <a:pt x="905" y="143"/>
                  </a:lnTo>
                  <a:lnTo>
                    <a:pt x="909" y="143"/>
                  </a:lnTo>
                  <a:lnTo>
                    <a:pt x="911" y="145"/>
                  </a:lnTo>
                  <a:lnTo>
                    <a:pt x="912" y="145"/>
                  </a:lnTo>
                  <a:lnTo>
                    <a:pt x="913" y="143"/>
                  </a:lnTo>
                  <a:lnTo>
                    <a:pt x="915" y="141"/>
                  </a:lnTo>
                  <a:lnTo>
                    <a:pt x="916" y="139"/>
                  </a:lnTo>
                  <a:lnTo>
                    <a:pt x="922" y="137"/>
                  </a:lnTo>
                  <a:lnTo>
                    <a:pt x="938" y="137"/>
                  </a:lnTo>
                  <a:lnTo>
                    <a:pt x="946" y="135"/>
                  </a:lnTo>
                  <a:lnTo>
                    <a:pt x="950" y="134"/>
                  </a:lnTo>
                  <a:lnTo>
                    <a:pt x="953" y="132"/>
                  </a:lnTo>
                  <a:lnTo>
                    <a:pt x="956" y="132"/>
                  </a:lnTo>
                  <a:lnTo>
                    <a:pt x="958" y="134"/>
                  </a:lnTo>
                  <a:lnTo>
                    <a:pt x="964" y="139"/>
                  </a:lnTo>
                  <a:lnTo>
                    <a:pt x="967" y="141"/>
                  </a:lnTo>
                  <a:lnTo>
                    <a:pt x="974" y="141"/>
                  </a:lnTo>
                  <a:lnTo>
                    <a:pt x="982" y="137"/>
                  </a:lnTo>
                  <a:lnTo>
                    <a:pt x="987" y="130"/>
                  </a:lnTo>
                  <a:lnTo>
                    <a:pt x="991" y="126"/>
                  </a:lnTo>
                  <a:lnTo>
                    <a:pt x="997" y="123"/>
                  </a:lnTo>
                  <a:lnTo>
                    <a:pt x="1013" y="120"/>
                  </a:lnTo>
                  <a:lnTo>
                    <a:pt x="1021" y="121"/>
                  </a:lnTo>
                  <a:lnTo>
                    <a:pt x="1031" y="124"/>
                  </a:lnTo>
                  <a:lnTo>
                    <a:pt x="1039" y="127"/>
                  </a:lnTo>
                  <a:lnTo>
                    <a:pt x="1049" y="128"/>
                  </a:lnTo>
                  <a:lnTo>
                    <a:pt x="1056" y="130"/>
                  </a:lnTo>
                  <a:lnTo>
                    <a:pt x="1064" y="132"/>
                  </a:lnTo>
                  <a:lnTo>
                    <a:pt x="1075" y="138"/>
                  </a:lnTo>
                  <a:lnTo>
                    <a:pt x="1088" y="141"/>
                  </a:lnTo>
                  <a:lnTo>
                    <a:pt x="1094" y="139"/>
                  </a:lnTo>
                  <a:lnTo>
                    <a:pt x="1095" y="135"/>
                  </a:lnTo>
                  <a:lnTo>
                    <a:pt x="1094" y="132"/>
                  </a:lnTo>
                  <a:lnTo>
                    <a:pt x="1091" y="128"/>
                  </a:lnTo>
                  <a:lnTo>
                    <a:pt x="1086" y="123"/>
                  </a:lnTo>
                  <a:lnTo>
                    <a:pt x="1077" y="119"/>
                  </a:lnTo>
                  <a:lnTo>
                    <a:pt x="1069" y="111"/>
                  </a:lnTo>
                  <a:lnTo>
                    <a:pt x="1068" y="102"/>
                  </a:lnTo>
                  <a:lnTo>
                    <a:pt x="1071" y="95"/>
                  </a:lnTo>
                  <a:lnTo>
                    <a:pt x="1077" y="93"/>
                  </a:lnTo>
                  <a:lnTo>
                    <a:pt x="1082" y="91"/>
                  </a:lnTo>
                  <a:lnTo>
                    <a:pt x="1084" y="90"/>
                  </a:lnTo>
                  <a:lnTo>
                    <a:pt x="1086" y="89"/>
                  </a:lnTo>
                  <a:lnTo>
                    <a:pt x="1087" y="86"/>
                  </a:lnTo>
                  <a:lnTo>
                    <a:pt x="1092" y="80"/>
                  </a:lnTo>
                  <a:lnTo>
                    <a:pt x="1099" y="75"/>
                  </a:lnTo>
                  <a:lnTo>
                    <a:pt x="1106" y="67"/>
                  </a:lnTo>
                  <a:lnTo>
                    <a:pt x="1112" y="61"/>
                  </a:lnTo>
                  <a:lnTo>
                    <a:pt x="1118" y="60"/>
                  </a:lnTo>
                  <a:lnTo>
                    <a:pt x="1132" y="68"/>
                  </a:lnTo>
                  <a:lnTo>
                    <a:pt x="1146" y="78"/>
                  </a:lnTo>
                  <a:lnTo>
                    <a:pt x="1151" y="83"/>
                  </a:lnTo>
                  <a:lnTo>
                    <a:pt x="1150" y="89"/>
                  </a:lnTo>
                  <a:lnTo>
                    <a:pt x="1144" y="100"/>
                  </a:lnTo>
                  <a:lnTo>
                    <a:pt x="1144" y="108"/>
                  </a:lnTo>
                  <a:lnTo>
                    <a:pt x="1146" y="117"/>
                  </a:lnTo>
                  <a:lnTo>
                    <a:pt x="1147" y="128"/>
                  </a:lnTo>
                  <a:lnTo>
                    <a:pt x="1150" y="134"/>
                  </a:lnTo>
                  <a:lnTo>
                    <a:pt x="1151" y="138"/>
                  </a:lnTo>
                  <a:lnTo>
                    <a:pt x="1149" y="145"/>
                  </a:lnTo>
                  <a:lnTo>
                    <a:pt x="1144" y="152"/>
                  </a:lnTo>
                  <a:lnTo>
                    <a:pt x="1139" y="158"/>
                  </a:lnTo>
                  <a:lnTo>
                    <a:pt x="1132" y="164"/>
                  </a:lnTo>
                  <a:lnTo>
                    <a:pt x="1125" y="171"/>
                  </a:lnTo>
                  <a:lnTo>
                    <a:pt x="1121" y="178"/>
                  </a:lnTo>
                  <a:lnTo>
                    <a:pt x="1121" y="180"/>
                  </a:lnTo>
                  <a:lnTo>
                    <a:pt x="1125" y="180"/>
                  </a:lnTo>
                  <a:lnTo>
                    <a:pt x="1132" y="178"/>
                  </a:lnTo>
                  <a:lnTo>
                    <a:pt x="1140" y="174"/>
                  </a:lnTo>
                  <a:lnTo>
                    <a:pt x="1147" y="171"/>
                  </a:lnTo>
                  <a:lnTo>
                    <a:pt x="1150" y="169"/>
                  </a:lnTo>
                  <a:lnTo>
                    <a:pt x="1151" y="167"/>
                  </a:lnTo>
                  <a:lnTo>
                    <a:pt x="1157" y="161"/>
                  </a:lnTo>
                  <a:lnTo>
                    <a:pt x="1162" y="153"/>
                  </a:lnTo>
                  <a:lnTo>
                    <a:pt x="1168" y="146"/>
                  </a:lnTo>
                  <a:lnTo>
                    <a:pt x="1173" y="141"/>
                  </a:lnTo>
                  <a:lnTo>
                    <a:pt x="1177" y="138"/>
                  </a:lnTo>
                  <a:lnTo>
                    <a:pt x="1181" y="137"/>
                  </a:lnTo>
                  <a:lnTo>
                    <a:pt x="1184" y="135"/>
                  </a:lnTo>
                  <a:lnTo>
                    <a:pt x="1188" y="137"/>
                  </a:lnTo>
                  <a:lnTo>
                    <a:pt x="1190" y="138"/>
                  </a:lnTo>
                  <a:lnTo>
                    <a:pt x="1191" y="142"/>
                  </a:lnTo>
                  <a:lnTo>
                    <a:pt x="1196" y="148"/>
                  </a:lnTo>
                  <a:lnTo>
                    <a:pt x="1205" y="149"/>
                  </a:lnTo>
                  <a:lnTo>
                    <a:pt x="1216" y="146"/>
                  </a:lnTo>
                  <a:lnTo>
                    <a:pt x="1220" y="145"/>
                  </a:lnTo>
                  <a:lnTo>
                    <a:pt x="1220" y="141"/>
                  </a:lnTo>
                  <a:lnTo>
                    <a:pt x="1218" y="138"/>
                  </a:lnTo>
                  <a:lnTo>
                    <a:pt x="1217" y="134"/>
                  </a:lnTo>
                  <a:lnTo>
                    <a:pt x="1216" y="131"/>
                  </a:lnTo>
                  <a:lnTo>
                    <a:pt x="1214" y="126"/>
                  </a:lnTo>
                  <a:lnTo>
                    <a:pt x="1213" y="121"/>
                  </a:lnTo>
                  <a:lnTo>
                    <a:pt x="1207" y="120"/>
                  </a:lnTo>
                  <a:lnTo>
                    <a:pt x="1201" y="120"/>
                  </a:lnTo>
                  <a:lnTo>
                    <a:pt x="1194" y="123"/>
                  </a:lnTo>
                  <a:lnTo>
                    <a:pt x="1187" y="124"/>
                  </a:lnTo>
                  <a:lnTo>
                    <a:pt x="1179" y="127"/>
                  </a:lnTo>
                  <a:lnTo>
                    <a:pt x="1170" y="135"/>
                  </a:lnTo>
                  <a:lnTo>
                    <a:pt x="1168" y="137"/>
                  </a:lnTo>
                  <a:lnTo>
                    <a:pt x="1166" y="138"/>
                  </a:lnTo>
                  <a:lnTo>
                    <a:pt x="1165" y="137"/>
                  </a:lnTo>
                  <a:lnTo>
                    <a:pt x="1164" y="134"/>
                  </a:lnTo>
                  <a:lnTo>
                    <a:pt x="1164" y="130"/>
                  </a:lnTo>
                  <a:lnTo>
                    <a:pt x="1165" y="126"/>
                  </a:lnTo>
                  <a:lnTo>
                    <a:pt x="1165" y="109"/>
                  </a:lnTo>
                  <a:lnTo>
                    <a:pt x="1162" y="101"/>
                  </a:lnTo>
                  <a:lnTo>
                    <a:pt x="1161" y="94"/>
                  </a:lnTo>
                  <a:lnTo>
                    <a:pt x="1161" y="91"/>
                  </a:lnTo>
                  <a:lnTo>
                    <a:pt x="1162" y="90"/>
                  </a:lnTo>
                  <a:lnTo>
                    <a:pt x="1162" y="89"/>
                  </a:lnTo>
                  <a:lnTo>
                    <a:pt x="1164" y="86"/>
                  </a:lnTo>
                  <a:lnTo>
                    <a:pt x="1169" y="80"/>
                  </a:lnTo>
                  <a:lnTo>
                    <a:pt x="1173" y="72"/>
                  </a:lnTo>
                  <a:lnTo>
                    <a:pt x="1175" y="71"/>
                  </a:lnTo>
                  <a:lnTo>
                    <a:pt x="1177" y="74"/>
                  </a:lnTo>
                  <a:lnTo>
                    <a:pt x="1179" y="76"/>
                  </a:lnTo>
                  <a:lnTo>
                    <a:pt x="1179" y="89"/>
                  </a:lnTo>
                  <a:lnTo>
                    <a:pt x="1180" y="91"/>
                  </a:lnTo>
                  <a:lnTo>
                    <a:pt x="1180" y="95"/>
                  </a:lnTo>
                  <a:lnTo>
                    <a:pt x="1181" y="100"/>
                  </a:lnTo>
                  <a:lnTo>
                    <a:pt x="1183" y="102"/>
                  </a:lnTo>
                  <a:lnTo>
                    <a:pt x="1184" y="102"/>
                  </a:lnTo>
                  <a:lnTo>
                    <a:pt x="1185" y="104"/>
                  </a:lnTo>
                  <a:lnTo>
                    <a:pt x="1188" y="104"/>
                  </a:lnTo>
                  <a:lnTo>
                    <a:pt x="1191" y="102"/>
                  </a:lnTo>
                  <a:lnTo>
                    <a:pt x="1192" y="101"/>
                  </a:lnTo>
                  <a:lnTo>
                    <a:pt x="1195" y="101"/>
                  </a:lnTo>
                  <a:lnTo>
                    <a:pt x="1199" y="98"/>
                  </a:lnTo>
                  <a:lnTo>
                    <a:pt x="1201" y="91"/>
                  </a:lnTo>
                  <a:lnTo>
                    <a:pt x="1202" y="83"/>
                  </a:lnTo>
                  <a:lnTo>
                    <a:pt x="1205" y="76"/>
                  </a:lnTo>
                  <a:lnTo>
                    <a:pt x="1211" y="72"/>
                  </a:lnTo>
                  <a:lnTo>
                    <a:pt x="1221" y="72"/>
                  </a:lnTo>
                  <a:lnTo>
                    <a:pt x="1232" y="79"/>
                  </a:lnTo>
                  <a:lnTo>
                    <a:pt x="1239" y="84"/>
                  </a:lnTo>
                  <a:lnTo>
                    <a:pt x="1243" y="87"/>
                  </a:lnTo>
                  <a:lnTo>
                    <a:pt x="1255" y="91"/>
                  </a:lnTo>
                  <a:lnTo>
                    <a:pt x="1261" y="94"/>
                  </a:lnTo>
                  <a:lnTo>
                    <a:pt x="1265" y="95"/>
                  </a:lnTo>
                  <a:lnTo>
                    <a:pt x="1268" y="98"/>
                  </a:lnTo>
                  <a:lnTo>
                    <a:pt x="1269" y="101"/>
                  </a:lnTo>
                  <a:lnTo>
                    <a:pt x="1269" y="105"/>
                  </a:lnTo>
                  <a:lnTo>
                    <a:pt x="1270" y="109"/>
                  </a:lnTo>
                  <a:lnTo>
                    <a:pt x="1270" y="113"/>
                  </a:lnTo>
                  <a:lnTo>
                    <a:pt x="1272" y="117"/>
                  </a:lnTo>
                  <a:lnTo>
                    <a:pt x="1277" y="120"/>
                  </a:lnTo>
                  <a:lnTo>
                    <a:pt x="1283" y="120"/>
                  </a:lnTo>
                  <a:lnTo>
                    <a:pt x="1285" y="119"/>
                  </a:lnTo>
                  <a:lnTo>
                    <a:pt x="1287" y="113"/>
                  </a:lnTo>
                  <a:lnTo>
                    <a:pt x="1287" y="106"/>
                  </a:lnTo>
                  <a:lnTo>
                    <a:pt x="1285" y="100"/>
                  </a:lnTo>
                  <a:lnTo>
                    <a:pt x="1283" y="94"/>
                  </a:lnTo>
                  <a:lnTo>
                    <a:pt x="1277" y="90"/>
                  </a:lnTo>
                  <a:lnTo>
                    <a:pt x="1266" y="84"/>
                  </a:lnTo>
                  <a:lnTo>
                    <a:pt x="1254" y="78"/>
                  </a:lnTo>
                  <a:lnTo>
                    <a:pt x="1244" y="71"/>
                  </a:lnTo>
                  <a:lnTo>
                    <a:pt x="1243" y="68"/>
                  </a:lnTo>
                  <a:lnTo>
                    <a:pt x="1242" y="67"/>
                  </a:lnTo>
                  <a:lnTo>
                    <a:pt x="1244" y="64"/>
                  </a:lnTo>
                  <a:lnTo>
                    <a:pt x="1247" y="64"/>
                  </a:lnTo>
                  <a:lnTo>
                    <a:pt x="1250" y="63"/>
                  </a:lnTo>
                  <a:lnTo>
                    <a:pt x="1277" y="63"/>
                  </a:lnTo>
                  <a:lnTo>
                    <a:pt x="1284" y="64"/>
                  </a:lnTo>
                  <a:lnTo>
                    <a:pt x="1287" y="64"/>
                  </a:lnTo>
                  <a:lnTo>
                    <a:pt x="1289" y="63"/>
                  </a:lnTo>
                  <a:lnTo>
                    <a:pt x="1299" y="60"/>
                  </a:lnTo>
                  <a:lnTo>
                    <a:pt x="1309" y="56"/>
                  </a:lnTo>
                  <a:lnTo>
                    <a:pt x="1318" y="50"/>
                  </a:lnTo>
                  <a:lnTo>
                    <a:pt x="1328" y="43"/>
                  </a:lnTo>
                  <a:lnTo>
                    <a:pt x="1347" y="35"/>
                  </a:lnTo>
                  <a:lnTo>
                    <a:pt x="1359" y="32"/>
                  </a:lnTo>
                  <a:lnTo>
                    <a:pt x="1374" y="32"/>
                  </a:lnTo>
                  <a:lnTo>
                    <a:pt x="1386" y="34"/>
                  </a:lnTo>
                  <a:lnTo>
                    <a:pt x="1396" y="32"/>
                  </a:lnTo>
                  <a:lnTo>
                    <a:pt x="1406" y="28"/>
                  </a:lnTo>
                  <a:lnTo>
                    <a:pt x="1415" y="23"/>
                  </a:lnTo>
                  <a:lnTo>
                    <a:pt x="1421" y="19"/>
                  </a:lnTo>
                  <a:lnTo>
                    <a:pt x="1425" y="13"/>
                  </a:lnTo>
                  <a:lnTo>
                    <a:pt x="1434" y="4"/>
                  </a:lnTo>
                  <a:lnTo>
                    <a:pt x="1437" y="4"/>
                  </a:lnTo>
                  <a:lnTo>
                    <a:pt x="1440" y="6"/>
                  </a:lnTo>
                  <a:lnTo>
                    <a:pt x="1441" y="17"/>
                  </a:lnTo>
                  <a:lnTo>
                    <a:pt x="1444" y="20"/>
                  </a:lnTo>
                  <a:lnTo>
                    <a:pt x="1452" y="23"/>
                  </a:lnTo>
                  <a:lnTo>
                    <a:pt x="1462" y="24"/>
                  </a:lnTo>
                  <a:lnTo>
                    <a:pt x="1470" y="26"/>
                  </a:lnTo>
                  <a:lnTo>
                    <a:pt x="1475" y="26"/>
                  </a:lnTo>
                  <a:lnTo>
                    <a:pt x="1482" y="24"/>
                  </a:lnTo>
                  <a:lnTo>
                    <a:pt x="1492" y="20"/>
                  </a:lnTo>
                  <a:lnTo>
                    <a:pt x="1507" y="13"/>
                  </a:lnTo>
                  <a:lnTo>
                    <a:pt x="1512" y="9"/>
                  </a:lnTo>
                  <a:lnTo>
                    <a:pt x="1516" y="6"/>
                  </a:lnTo>
                  <a:lnTo>
                    <a:pt x="1519" y="2"/>
                  </a:lnTo>
                  <a:lnTo>
                    <a:pt x="1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419452" y="1438323"/>
              <a:ext cx="4582" cy="106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-564021" y="1461227"/>
              <a:ext cx="339023" cy="160351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17" y="1"/>
                </a:cxn>
                <a:cxn ang="0">
                  <a:pos x="222" y="5"/>
                </a:cxn>
                <a:cxn ang="0">
                  <a:pos x="222" y="9"/>
                </a:cxn>
                <a:cxn ang="0">
                  <a:pos x="217" y="16"/>
                </a:cxn>
                <a:cxn ang="0">
                  <a:pos x="209" y="24"/>
                </a:cxn>
                <a:cxn ang="0">
                  <a:pos x="201" y="31"/>
                </a:cxn>
                <a:cxn ang="0">
                  <a:pos x="192" y="35"/>
                </a:cxn>
                <a:cxn ang="0">
                  <a:pos x="183" y="35"/>
                </a:cxn>
                <a:cxn ang="0">
                  <a:pos x="174" y="34"/>
                </a:cxn>
                <a:cxn ang="0">
                  <a:pos x="160" y="33"/>
                </a:cxn>
                <a:cxn ang="0">
                  <a:pos x="144" y="33"/>
                </a:cxn>
                <a:cxn ang="0">
                  <a:pos x="130" y="34"/>
                </a:cxn>
                <a:cxn ang="0">
                  <a:pos x="118" y="35"/>
                </a:cxn>
                <a:cxn ang="0">
                  <a:pos x="101" y="41"/>
                </a:cxn>
                <a:cxn ang="0">
                  <a:pos x="86" y="49"/>
                </a:cxn>
                <a:cxn ang="0">
                  <a:pos x="73" y="59"/>
                </a:cxn>
                <a:cxn ang="0">
                  <a:pos x="67" y="63"/>
                </a:cxn>
                <a:cxn ang="0">
                  <a:pos x="64" y="66"/>
                </a:cxn>
                <a:cxn ang="0">
                  <a:pos x="63" y="70"/>
                </a:cxn>
                <a:cxn ang="0">
                  <a:pos x="63" y="76"/>
                </a:cxn>
                <a:cxn ang="0">
                  <a:pos x="64" y="78"/>
                </a:cxn>
                <a:cxn ang="0">
                  <a:pos x="70" y="81"/>
                </a:cxn>
                <a:cxn ang="0">
                  <a:pos x="74" y="89"/>
                </a:cxn>
                <a:cxn ang="0">
                  <a:pos x="74" y="97"/>
                </a:cxn>
                <a:cxn ang="0">
                  <a:pos x="71" y="100"/>
                </a:cxn>
                <a:cxn ang="0">
                  <a:pos x="64" y="105"/>
                </a:cxn>
                <a:cxn ang="0">
                  <a:pos x="55" y="105"/>
                </a:cxn>
                <a:cxn ang="0">
                  <a:pos x="45" y="104"/>
                </a:cxn>
                <a:cxn ang="0">
                  <a:pos x="36" y="100"/>
                </a:cxn>
                <a:cxn ang="0">
                  <a:pos x="23" y="93"/>
                </a:cxn>
                <a:cxn ang="0">
                  <a:pos x="11" y="90"/>
                </a:cxn>
                <a:cxn ang="0">
                  <a:pos x="3" y="87"/>
                </a:cxn>
                <a:cxn ang="0">
                  <a:pos x="0" y="83"/>
                </a:cxn>
                <a:cxn ang="0">
                  <a:pos x="1" y="76"/>
                </a:cxn>
                <a:cxn ang="0">
                  <a:pos x="6" y="70"/>
                </a:cxn>
                <a:cxn ang="0">
                  <a:pos x="11" y="66"/>
                </a:cxn>
                <a:cxn ang="0">
                  <a:pos x="30" y="56"/>
                </a:cxn>
                <a:cxn ang="0">
                  <a:pos x="42" y="49"/>
                </a:cxn>
                <a:cxn ang="0">
                  <a:pos x="55" y="44"/>
                </a:cxn>
                <a:cxn ang="0">
                  <a:pos x="64" y="37"/>
                </a:cxn>
                <a:cxn ang="0">
                  <a:pos x="71" y="29"/>
                </a:cxn>
                <a:cxn ang="0">
                  <a:pos x="78" y="23"/>
                </a:cxn>
                <a:cxn ang="0">
                  <a:pos x="85" y="20"/>
                </a:cxn>
                <a:cxn ang="0">
                  <a:pos x="93" y="19"/>
                </a:cxn>
                <a:cxn ang="0">
                  <a:pos x="107" y="18"/>
                </a:cxn>
                <a:cxn ang="0">
                  <a:pos x="122" y="15"/>
                </a:cxn>
                <a:cxn ang="0">
                  <a:pos x="135" y="12"/>
                </a:cxn>
                <a:cxn ang="0">
                  <a:pos x="146" y="9"/>
                </a:cxn>
                <a:cxn ang="0">
                  <a:pos x="153" y="9"/>
                </a:cxn>
                <a:cxn ang="0">
                  <a:pos x="160" y="11"/>
                </a:cxn>
                <a:cxn ang="0">
                  <a:pos x="170" y="12"/>
                </a:cxn>
                <a:cxn ang="0">
                  <a:pos x="182" y="12"/>
                </a:cxn>
                <a:cxn ang="0">
                  <a:pos x="192" y="9"/>
                </a:cxn>
                <a:cxn ang="0">
                  <a:pos x="198" y="5"/>
                </a:cxn>
                <a:cxn ang="0">
                  <a:pos x="204" y="1"/>
                </a:cxn>
                <a:cxn ang="0">
                  <a:pos x="211" y="0"/>
                </a:cxn>
              </a:cxnLst>
              <a:rect l="0" t="0" r="r" b="b"/>
              <a:pathLst>
                <a:path w="222" h="105">
                  <a:moveTo>
                    <a:pt x="211" y="0"/>
                  </a:moveTo>
                  <a:lnTo>
                    <a:pt x="217" y="1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17" y="16"/>
                  </a:lnTo>
                  <a:lnTo>
                    <a:pt x="209" y="24"/>
                  </a:lnTo>
                  <a:lnTo>
                    <a:pt x="201" y="31"/>
                  </a:lnTo>
                  <a:lnTo>
                    <a:pt x="192" y="35"/>
                  </a:lnTo>
                  <a:lnTo>
                    <a:pt x="183" y="35"/>
                  </a:lnTo>
                  <a:lnTo>
                    <a:pt x="174" y="34"/>
                  </a:lnTo>
                  <a:lnTo>
                    <a:pt x="160" y="33"/>
                  </a:lnTo>
                  <a:lnTo>
                    <a:pt x="144" y="33"/>
                  </a:lnTo>
                  <a:lnTo>
                    <a:pt x="130" y="34"/>
                  </a:lnTo>
                  <a:lnTo>
                    <a:pt x="118" y="35"/>
                  </a:lnTo>
                  <a:lnTo>
                    <a:pt x="101" y="41"/>
                  </a:lnTo>
                  <a:lnTo>
                    <a:pt x="86" y="49"/>
                  </a:lnTo>
                  <a:lnTo>
                    <a:pt x="73" y="59"/>
                  </a:lnTo>
                  <a:lnTo>
                    <a:pt x="67" y="63"/>
                  </a:lnTo>
                  <a:lnTo>
                    <a:pt x="64" y="66"/>
                  </a:lnTo>
                  <a:lnTo>
                    <a:pt x="63" y="70"/>
                  </a:lnTo>
                  <a:lnTo>
                    <a:pt x="63" y="76"/>
                  </a:lnTo>
                  <a:lnTo>
                    <a:pt x="64" y="78"/>
                  </a:lnTo>
                  <a:lnTo>
                    <a:pt x="70" y="81"/>
                  </a:lnTo>
                  <a:lnTo>
                    <a:pt x="74" y="89"/>
                  </a:lnTo>
                  <a:lnTo>
                    <a:pt x="74" y="97"/>
                  </a:lnTo>
                  <a:lnTo>
                    <a:pt x="71" y="100"/>
                  </a:lnTo>
                  <a:lnTo>
                    <a:pt x="64" y="105"/>
                  </a:lnTo>
                  <a:lnTo>
                    <a:pt x="55" y="105"/>
                  </a:lnTo>
                  <a:lnTo>
                    <a:pt x="45" y="104"/>
                  </a:lnTo>
                  <a:lnTo>
                    <a:pt x="36" y="100"/>
                  </a:lnTo>
                  <a:lnTo>
                    <a:pt x="23" y="93"/>
                  </a:lnTo>
                  <a:lnTo>
                    <a:pt x="11" y="90"/>
                  </a:lnTo>
                  <a:lnTo>
                    <a:pt x="3" y="87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30" y="56"/>
                  </a:lnTo>
                  <a:lnTo>
                    <a:pt x="42" y="49"/>
                  </a:lnTo>
                  <a:lnTo>
                    <a:pt x="55" y="44"/>
                  </a:lnTo>
                  <a:lnTo>
                    <a:pt x="64" y="37"/>
                  </a:lnTo>
                  <a:lnTo>
                    <a:pt x="71" y="29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3" y="19"/>
                  </a:lnTo>
                  <a:lnTo>
                    <a:pt x="107" y="18"/>
                  </a:lnTo>
                  <a:lnTo>
                    <a:pt x="122" y="15"/>
                  </a:lnTo>
                  <a:lnTo>
                    <a:pt x="135" y="12"/>
                  </a:lnTo>
                  <a:lnTo>
                    <a:pt x="146" y="9"/>
                  </a:lnTo>
                  <a:lnTo>
                    <a:pt x="153" y="9"/>
                  </a:lnTo>
                  <a:lnTo>
                    <a:pt x="160" y="11"/>
                  </a:lnTo>
                  <a:lnTo>
                    <a:pt x="170" y="12"/>
                  </a:lnTo>
                  <a:lnTo>
                    <a:pt x="182" y="12"/>
                  </a:lnTo>
                  <a:lnTo>
                    <a:pt x="192" y="9"/>
                  </a:lnTo>
                  <a:lnTo>
                    <a:pt x="198" y="5"/>
                  </a:lnTo>
                  <a:lnTo>
                    <a:pt x="204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611871" y="3475531"/>
              <a:ext cx="824652" cy="664307"/>
            </a:xfrm>
            <a:custGeom>
              <a:avLst/>
              <a:gdLst/>
              <a:ahLst/>
              <a:cxnLst>
                <a:cxn ang="0">
                  <a:pos x="390" y="21"/>
                </a:cxn>
                <a:cxn ang="0">
                  <a:pos x="421" y="69"/>
                </a:cxn>
                <a:cxn ang="0">
                  <a:pos x="435" y="117"/>
                </a:cxn>
                <a:cxn ang="0">
                  <a:pos x="461" y="140"/>
                </a:cxn>
                <a:cxn ang="0">
                  <a:pos x="489" y="154"/>
                </a:cxn>
                <a:cxn ang="0">
                  <a:pos x="504" y="208"/>
                </a:cxn>
                <a:cxn ang="0">
                  <a:pos x="539" y="289"/>
                </a:cxn>
                <a:cxn ang="0">
                  <a:pos x="515" y="339"/>
                </a:cxn>
                <a:cxn ang="0">
                  <a:pos x="483" y="392"/>
                </a:cxn>
                <a:cxn ang="0">
                  <a:pos x="469" y="413"/>
                </a:cxn>
                <a:cxn ang="0">
                  <a:pos x="436" y="429"/>
                </a:cxn>
                <a:cxn ang="0">
                  <a:pos x="416" y="422"/>
                </a:cxn>
                <a:cxn ang="0">
                  <a:pos x="396" y="432"/>
                </a:cxn>
                <a:cxn ang="0">
                  <a:pos x="387" y="428"/>
                </a:cxn>
                <a:cxn ang="0">
                  <a:pos x="358" y="413"/>
                </a:cxn>
                <a:cxn ang="0">
                  <a:pos x="353" y="383"/>
                </a:cxn>
                <a:cxn ang="0">
                  <a:pos x="340" y="372"/>
                </a:cxn>
                <a:cxn ang="0">
                  <a:pos x="334" y="358"/>
                </a:cxn>
                <a:cxn ang="0">
                  <a:pos x="325" y="363"/>
                </a:cxn>
                <a:cxn ang="0">
                  <a:pos x="318" y="340"/>
                </a:cxn>
                <a:cxn ang="0">
                  <a:pos x="302" y="361"/>
                </a:cxn>
                <a:cxn ang="0">
                  <a:pos x="284" y="366"/>
                </a:cxn>
                <a:cxn ang="0">
                  <a:pos x="287" y="341"/>
                </a:cxn>
                <a:cxn ang="0">
                  <a:pos x="253" y="322"/>
                </a:cxn>
                <a:cxn ang="0">
                  <a:pos x="238" y="310"/>
                </a:cxn>
                <a:cxn ang="0">
                  <a:pos x="194" y="325"/>
                </a:cxn>
                <a:cxn ang="0">
                  <a:pos x="176" y="322"/>
                </a:cxn>
                <a:cxn ang="0">
                  <a:pos x="154" y="347"/>
                </a:cxn>
                <a:cxn ang="0">
                  <a:pos x="148" y="369"/>
                </a:cxn>
                <a:cxn ang="0">
                  <a:pos x="98" y="363"/>
                </a:cxn>
                <a:cxn ang="0">
                  <a:pos x="63" y="378"/>
                </a:cxn>
                <a:cxn ang="0">
                  <a:pos x="37" y="363"/>
                </a:cxn>
                <a:cxn ang="0">
                  <a:pos x="53" y="326"/>
                </a:cxn>
                <a:cxn ang="0">
                  <a:pos x="37" y="296"/>
                </a:cxn>
                <a:cxn ang="0">
                  <a:pos x="20" y="258"/>
                </a:cxn>
                <a:cxn ang="0">
                  <a:pos x="23" y="232"/>
                </a:cxn>
                <a:cxn ang="0">
                  <a:pos x="0" y="204"/>
                </a:cxn>
                <a:cxn ang="0">
                  <a:pos x="26" y="169"/>
                </a:cxn>
                <a:cxn ang="0">
                  <a:pos x="61" y="144"/>
                </a:cxn>
                <a:cxn ang="0">
                  <a:pos x="111" y="136"/>
                </a:cxn>
                <a:cxn ang="0">
                  <a:pos x="116" y="113"/>
                </a:cxn>
                <a:cxn ang="0">
                  <a:pos x="130" y="78"/>
                </a:cxn>
                <a:cxn ang="0">
                  <a:pos x="157" y="82"/>
                </a:cxn>
                <a:cxn ang="0">
                  <a:pos x="172" y="52"/>
                </a:cxn>
                <a:cxn ang="0">
                  <a:pos x="194" y="52"/>
                </a:cxn>
                <a:cxn ang="0">
                  <a:pos x="217" y="56"/>
                </a:cxn>
                <a:cxn ang="0">
                  <a:pos x="221" y="47"/>
                </a:cxn>
                <a:cxn ang="0">
                  <a:pos x="231" y="33"/>
                </a:cxn>
                <a:cxn ang="0">
                  <a:pos x="236" y="17"/>
                </a:cxn>
                <a:cxn ang="0">
                  <a:pos x="253" y="37"/>
                </a:cxn>
                <a:cxn ang="0">
                  <a:pos x="261" y="13"/>
                </a:cxn>
                <a:cxn ang="0">
                  <a:pos x="273" y="25"/>
                </a:cxn>
                <a:cxn ang="0">
                  <a:pos x="308" y="22"/>
                </a:cxn>
                <a:cxn ang="0">
                  <a:pos x="303" y="62"/>
                </a:cxn>
                <a:cxn ang="0">
                  <a:pos x="338" y="91"/>
                </a:cxn>
                <a:cxn ang="0">
                  <a:pos x="368" y="100"/>
                </a:cxn>
                <a:cxn ang="0">
                  <a:pos x="373" y="41"/>
                </a:cxn>
                <a:cxn ang="0">
                  <a:pos x="381" y="0"/>
                </a:cxn>
              </a:cxnLst>
              <a:rect l="0" t="0" r="r" b="b"/>
              <a:pathLst>
                <a:path w="540" h="435">
                  <a:moveTo>
                    <a:pt x="381" y="0"/>
                  </a:moveTo>
                  <a:lnTo>
                    <a:pt x="383" y="2"/>
                  </a:lnTo>
                  <a:lnTo>
                    <a:pt x="385" y="10"/>
                  </a:lnTo>
                  <a:lnTo>
                    <a:pt x="390" y="21"/>
                  </a:lnTo>
                  <a:lnTo>
                    <a:pt x="395" y="33"/>
                  </a:lnTo>
                  <a:lnTo>
                    <a:pt x="401" y="43"/>
                  </a:lnTo>
                  <a:lnTo>
                    <a:pt x="411" y="56"/>
                  </a:lnTo>
                  <a:lnTo>
                    <a:pt x="421" y="69"/>
                  </a:lnTo>
                  <a:lnTo>
                    <a:pt x="428" y="82"/>
                  </a:lnTo>
                  <a:lnTo>
                    <a:pt x="431" y="92"/>
                  </a:lnTo>
                  <a:lnTo>
                    <a:pt x="433" y="104"/>
                  </a:lnTo>
                  <a:lnTo>
                    <a:pt x="435" y="117"/>
                  </a:lnTo>
                  <a:lnTo>
                    <a:pt x="439" y="126"/>
                  </a:lnTo>
                  <a:lnTo>
                    <a:pt x="444" y="133"/>
                  </a:lnTo>
                  <a:lnTo>
                    <a:pt x="451" y="137"/>
                  </a:lnTo>
                  <a:lnTo>
                    <a:pt x="461" y="140"/>
                  </a:lnTo>
                  <a:lnTo>
                    <a:pt x="472" y="143"/>
                  </a:lnTo>
                  <a:lnTo>
                    <a:pt x="480" y="145"/>
                  </a:lnTo>
                  <a:lnTo>
                    <a:pt x="487" y="148"/>
                  </a:lnTo>
                  <a:lnTo>
                    <a:pt x="489" y="154"/>
                  </a:lnTo>
                  <a:lnTo>
                    <a:pt x="489" y="163"/>
                  </a:lnTo>
                  <a:lnTo>
                    <a:pt x="492" y="177"/>
                  </a:lnTo>
                  <a:lnTo>
                    <a:pt x="498" y="192"/>
                  </a:lnTo>
                  <a:lnTo>
                    <a:pt x="504" y="208"/>
                  </a:lnTo>
                  <a:lnTo>
                    <a:pt x="511" y="222"/>
                  </a:lnTo>
                  <a:lnTo>
                    <a:pt x="519" y="237"/>
                  </a:lnTo>
                  <a:lnTo>
                    <a:pt x="533" y="273"/>
                  </a:lnTo>
                  <a:lnTo>
                    <a:pt x="539" y="289"/>
                  </a:lnTo>
                  <a:lnTo>
                    <a:pt x="540" y="302"/>
                  </a:lnTo>
                  <a:lnTo>
                    <a:pt x="536" y="314"/>
                  </a:lnTo>
                  <a:lnTo>
                    <a:pt x="526" y="326"/>
                  </a:lnTo>
                  <a:lnTo>
                    <a:pt x="515" y="339"/>
                  </a:lnTo>
                  <a:lnTo>
                    <a:pt x="503" y="351"/>
                  </a:lnTo>
                  <a:lnTo>
                    <a:pt x="495" y="361"/>
                  </a:lnTo>
                  <a:lnTo>
                    <a:pt x="487" y="377"/>
                  </a:lnTo>
                  <a:lnTo>
                    <a:pt x="483" y="392"/>
                  </a:lnTo>
                  <a:lnTo>
                    <a:pt x="478" y="403"/>
                  </a:lnTo>
                  <a:lnTo>
                    <a:pt x="477" y="406"/>
                  </a:lnTo>
                  <a:lnTo>
                    <a:pt x="472" y="411"/>
                  </a:lnTo>
                  <a:lnTo>
                    <a:pt x="469" y="413"/>
                  </a:lnTo>
                  <a:lnTo>
                    <a:pt x="465" y="414"/>
                  </a:lnTo>
                  <a:lnTo>
                    <a:pt x="459" y="415"/>
                  </a:lnTo>
                  <a:lnTo>
                    <a:pt x="443" y="424"/>
                  </a:lnTo>
                  <a:lnTo>
                    <a:pt x="436" y="429"/>
                  </a:lnTo>
                  <a:lnTo>
                    <a:pt x="431" y="432"/>
                  </a:lnTo>
                  <a:lnTo>
                    <a:pt x="428" y="430"/>
                  </a:lnTo>
                  <a:lnTo>
                    <a:pt x="422" y="426"/>
                  </a:lnTo>
                  <a:lnTo>
                    <a:pt x="416" y="422"/>
                  </a:lnTo>
                  <a:lnTo>
                    <a:pt x="409" y="421"/>
                  </a:lnTo>
                  <a:lnTo>
                    <a:pt x="403" y="422"/>
                  </a:lnTo>
                  <a:lnTo>
                    <a:pt x="399" y="430"/>
                  </a:lnTo>
                  <a:lnTo>
                    <a:pt x="396" y="432"/>
                  </a:lnTo>
                  <a:lnTo>
                    <a:pt x="395" y="435"/>
                  </a:lnTo>
                  <a:lnTo>
                    <a:pt x="391" y="435"/>
                  </a:lnTo>
                  <a:lnTo>
                    <a:pt x="390" y="432"/>
                  </a:lnTo>
                  <a:lnTo>
                    <a:pt x="387" y="428"/>
                  </a:lnTo>
                  <a:lnTo>
                    <a:pt x="380" y="420"/>
                  </a:lnTo>
                  <a:lnTo>
                    <a:pt x="370" y="415"/>
                  </a:lnTo>
                  <a:lnTo>
                    <a:pt x="364" y="414"/>
                  </a:lnTo>
                  <a:lnTo>
                    <a:pt x="358" y="413"/>
                  </a:lnTo>
                  <a:lnTo>
                    <a:pt x="357" y="409"/>
                  </a:lnTo>
                  <a:lnTo>
                    <a:pt x="355" y="400"/>
                  </a:lnTo>
                  <a:lnTo>
                    <a:pt x="355" y="385"/>
                  </a:lnTo>
                  <a:lnTo>
                    <a:pt x="353" y="383"/>
                  </a:lnTo>
                  <a:lnTo>
                    <a:pt x="351" y="380"/>
                  </a:lnTo>
                  <a:lnTo>
                    <a:pt x="349" y="377"/>
                  </a:lnTo>
                  <a:lnTo>
                    <a:pt x="343" y="374"/>
                  </a:lnTo>
                  <a:lnTo>
                    <a:pt x="340" y="372"/>
                  </a:lnTo>
                  <a:lnTo>
                    <a:pt x="336" y="363"/>
                  </a:lnTo>
                  <a:lnTo>
                    <a:pt x="336" y="356"/>
                  </a:lnTo>
                  <a:lnTo>
                    <a:pt x="335" y="356"/>
                  </a:lnTo>
                  <a:lnTo>
                    <a:pt x="334" y="358"/>
                  </a:lnTo>
                  <a:lnTo>
                    <a:pt x="334" y="361"/>
                  </a:lnTo>
                  <a:lnTo>
                    <a:pt x="328" y="366"/>
                  </a:lnTo>
                  <a:lnTo>
                    <a:pt x="327" y="366"/>
                  </a:lnTo>
                  <a:lnTo>
                    <a:pt x="325" y="363"/>
                  </a:lnTo>
                  <a:lnTo>
                    <a:pt x="324" y="356"/>
                  </a:lnTo>
                  <a:lnTo>
                    <a:pt x="324" y="340"/>
                  </a:lnTo>
                  <a:lnTo>
                    <a:pt x="323" y="339"/>
                  </a:lnTo>
                  <a:lnTo>
                    <a:pt x="318" y="340"/>
                  </a:lnTo>
                  <a:lnTo>
                    <a:pt x="312" y="346"/>
                  </a:lnTo>
                  <a:lnTo>
                    <a:pt x="306" y="351"/>
                  </a:lnTo>
                  <a:lnTo>
                    <a:pt x="303" y="355"/>
                  </a:lnTo>
                  <a:lnTo>
                    <a:pt x="302" y="361"/>
                  </a:lnTo>
                  <a:lnTo>
                    <a:pt x="298" y="365"/>
                  </a:lnTo>
                  <a:lnTo>
                    <a:pt x="295" y="365"/>
                  </a:lnTo>
                  <a:lnTo>
                    <a:pt x="291" y="366"/>
                  </a:lnTo>
                  <a:lnTo>
                    <a:pt x="284" y="366"/>
                  </a:lnTo>
                  <a:lnTo>
                    <a:pt x="282" y="363"/>
                  </a:lnTo>
                  <a:lnTo>
                    <a:pt x="283" y="356"/>
                  </a:lnTo>
                  <a:lnTo>
                    <a:pt x="286" y="350"/>
                  </a:lnTo>
                  <a:lnTo>
                    <a:pt x="287" y="341"/>
                  </a:lnTo>
                  <a:lnTo>
                    <a:pt x="283" y="335"/>
                  </a:lnTo>
                  <a:lnTo>
                    <a:pt x="275" y="329"/>
                  </a:lnTo>
                  <a:lnTo>
                    <a:pt x="264" y="326"/>
                  </a:lnTo>
                  <a:lnTo>
                    <a:pt x="253" y="322"/>
                  </a:lnTo>
                  <a:lnTo>
                    <a:pt x="247" y="317"/>
                  </a:lnTo>
                  <a:lnTo>
                    <a:pt x="247" y="313"/>
                  </a:lnTo>
                  <a:lnTo>
                    <a:pt x="245" y="311"/>
                  </a:lnTo>
                  <a:lnTo>
                    <a:pt x="238" y="310"/>
                  </a:lnTo>
                  <a:lnTo>
                    <a:pt x="228" y="311"/>
                  </a:lnTo>
                  <a:lnTo>
                    <a:pt x="212" y="317"/>
                  </a:lnTo>
                  <a:lnTo>
                    <a:pt x="201" y="321"/>
                  </a:lnTo>
                  <a:lnTo>
                    <a:pt x="194" y="325"/>
                  </a:lnTo>
                  <a:lnTo>
                    <a:pt x="193" y="326"/>
                  </a:lnTo>
                  <a:lnTo>
                    <a:pt x="190" y="325"/>
                  </a:lnTo>
                  <a:lnTo>
                    <a:pt x="184" y="324"/>
                  </a:lnTo>
                  <a:lnTo>
                    <a:pt x="176" y="322"/>
                  </a:lnTo>
                  <a:lnTo>
                    <a:pt x="168" y="322"/>
                  </a:lnTo>
                  <a:lnTo>
                    <a:pt x="161" y="326"/>
                  </a:lnTo>
                  <a:lnTo>
                    <a:pt x="157" y="335"/>
                  </a:lnTo>
                  <a:lnTo>
                    <a:pt x="154" y="347"/>
                  </a:lnTo>
                  <a:lnTo>
                    <a:pt x="152" y="358"/>
                  </a:lnTo>
                  <a:lnTo>
                    <a:pt x="150" y="366"/>
                  </a:lnTo>
                  <a:lnTo>
                    <a:pt x="150" y="370"/>
                  </a:lnTo>
                  <a:lnTo>
                    <a:pt x="148" y="369"/>
                  </a:lnTo>
                  <a:lnTo>
                    <a:pt x="141" y="367"/>
                  </a:lnTo>
                  <a:lnTo>
                    <a:pt x="112" y="359"/>
                  </a:lnTo>
                  <a:lnTo>
                    <a:pt x="107" y="359"/>
                  </a:lnTo>
                  <a:lnTo>
                    <a:pt x="98" y="363"/>
                  </a:lnTo>
                  <a:lnTo>
                    <a:pt x="90" y="369"/>
                  </a:lnTo>
                  <a:lnTo>
                    <a:pt x="79" y="374"/>
                  </a:lnTo>
                  <a:lnTo>
                    <a:pt x="71" y="377"/>
                  </a:lnTo>
                  <a:lnTo>
                    <a:pt x="63" y="378"/>
                  </a:lnTo>
                  <a:lnTo>
                    <a:pt x="55" y="378"/>
                  </a:lnTo>
                  <a:lnTo>
                    <a:pt x="48" y="376"/>
                  </a:lnTo>
                  <a:lnTo>
                    <a:pt x="42" y="370"/>
                  </a:lnTo>
                  <a:lnTo>
                    <a:pt x="37" y="363"/>
                  </a:lnTo>
                  <a:lnTo>
                    <a:pt x="34" y="356"/>
                  </a:lnTo>
                  <a:lnTo>
                    <a:pt x="34" y="350"/>
                  </a:lnTo>
                  <a:lnTo>
                    <a:pt x="50" y="333"/>
                  </a:lnTo>
                  <a:lnTo>
                    <a:pt x="53" y="326"/>
                  </a:lnTo>
                  <a:lnTo>
                    <a:pt x="52" y="319"/>
                  </a:lnTo>
                  <a:lnTo>
                    <a:pt x="45" y="310"/>
                  </a:lnTo>
                  <a:lnTo>
                    <a:pt x="40" y="303"/>
                  </a:lnTo>
                  <a:lnTo>
                    <a:pt x="37" y="296"/>
                  </a:lnTo>
                  <a:lnTo>
                    <a:pt x="37" y="287"/>
                  </a:lnTo>
                  <a:lnTo>
                    <a:pt x="34" y="280"/>
                  </a:lnTo>
                  <a:lnTo>
                    <a:pt x="27" y="270"/>
                  </a:lnTo>
                  <a:lnTo>
                    <a:pt x="20" y="258"/>
                  </a:lnTo>
                  <a:lnTo>
                    <a:pt x="18" y="247"/>
                  </a:lnTo>
                  <a:lnTo>
                    <a:pt x="19" y="239"/>
                  </a:lnTo>
                  <a:lnTo>
                    <a:pt x="23" y="235"/>
                  </a:lnTo>
                  <a:lnTo>
                    <a:pt x="23" y="232"/>
                  </a:lnTo>
                  <a:lnTo>
                    <a:pt x="19" y="226"/>
                  </a:lnTo>
                  <a:lnTo>
                    <a:pt x="5" y="215"/>
                  </a:lnTo>
                  <a:lnTo>
                    <a:pt x="1" y="210"/>
                  </a:lnTo>
                  <a:lnTo>
                    <a:pt x="0" y="204"/>
                  </a:lnTo>
                  <a:lnTo>
                    <a:pt x="3" y="196"/>
                  </a:lnTo>
                  <a:lnTo>
                    <a:pt x="14" y="180"/>
                  </a:lnTo>
                  <a:lnTo>
                    <a:pt x="19" y="174"/>
                  </a:lnTo>
                  <a:lnTo>
                    <a:pt x="26" y="169"/>
                  </a:lnTo>
                  <a:lnTo>
                    <a:pt x="35" y="161"/>
                  </a:lnTo>
                  <a:lnTo>
                    <a:pt x="46" y="152"/>
                  </a:lnTo>
                  <a:lnTo>
                    <a:pt x="56" y="147"/>
                  </a:lnTo>
                  <a:lnTo>
                    <a:pt x="61" y="144"/>
                  </a:lnTo>
                  <a:lnTo>
                    <a:pt x="79" y="144"/>
                  </a:lnTo>
                  <a:lnTo>
                    <a:pt x="89" y="141"/>
                  </a:lnTo>
                  <a:lnTo>
                    <a:pt x="94" y="139"/>
                  </a:lnTo>
                  <a:lnTo>
                    <a:pt x="111" y="136"/>
                  </a:lnTo>
                  <a:lnTo>
                    <a:pt x="116" y="135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6" y="113"/>
                  </a:lnTo>
                  <a:lnTo>
                    <a:pt x="116" y="87"/>
                  </a:lnTo>
                  <a:lnTo>
                    <a:pt x="117" y="80"/>
                  </a:lnTo>
                  <a:lnTo>
                    <a:pt x="122" y="78"/>
                  </a:lnTo>
                  <a:lnTo>
                    <a:pt x="130" y="78"/>
                  </a:lnTo>
                  <a:lnTo>
                    <a:pt x="138" y="81"/>
                  </a:lnTo>
                  <a:lnTo>
                    <a:pt x="146" y="82"/>
                  </a:lnTo>
                  <a:lnTo>
                    <a:pt x="153" y="84"/>
                  </a:lnTo>
                  <a:lnTo>
                    <a:pt x="157" y="82"/>
                  </a:lnTo>
                  <a:lnTo>
                    <a:pt x="160" y="76"/>
                  </a:lnTo>
                  <a:lnTo>
                    <a:pt x="164" y="66"/>
                  </a:lnTo>
                  <a:lnTo>
                    <a:pt x="168" y="58"/>
                  </a:lnTo>
                  <a:lnTo>
                    <a:pt x="172" y="52"/>
                  </a:lnTo>
                  <a:lnTo>
                    <a:pt x="178" y="48"/>
                  </a:lnTo>
                  <a:lnTo>
                    <a:pt x="182" y="45"/>
                  </a:lnTo>
                  <a:lnTo>
                    <a:pt x="187" y="45"/>
                  </a:lnTo>
                  <a:lnTo>
                    <a:pt x="194" y="52"/>
                  </a:lnTo>
                  <a:lnTo>
                    <a:pt x="201" y="61"/>
                  </a:lnTo>
                  <a:lnTo>
                    <a:pt x="208" y="65"/>
                  </a:lnTo>
                  <a:lnTo>
                    <a:pt x="213" y="63"/>
                  </a:lnTo>
                  <a:lnTo>
                    <a:pt x="217" y="56"/>
                  </a:lnTo>
                  <a:lnTo>
                    <a:pt x="219" y="52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21" y="47"/>
                  </a:lnTo>
                  <a:lnTo>
                    <a:pt x="221" y="44"/>
                  </a:lnTo>
                  <a:lnTo>
                    <a:pt x="225" y="40"/>
                  </a:lnTo>
                  <a:lnTo>
                    <a:pt x="228" y="36"/>
                  </a:lnTo>
                  <a:lnTo>
                    <a:pt x="231" y="33"/>
                  </a:lnTo>
                  <a:lnTo>
                    <a:pt x="232" y="29"/>
                  </a:lnTo>
                  <a:lnTo>
                    <a:pt x="232" y="14"/>
                  </a:lnTo>
                  <a:lnTo>
                    <a:pt x="234" y="14"/>
                  </a:lnTo>
                  <a:lnTo>
                    <a:pt x="236" y="17"/>
                  </a:lnTo>
                  <a:lnTo>
                    <a:pt x="245" y="28"/>
                  </a:lnTo>
                  <a:lnTo>
                    <a:pt x="249" y="32"/>
                  </a:lnTo>
                  <a:lnTo>
                    <a:pt x="250" y="34"/>
                  </a:lnTo>
                  <a:lnTo>
                    <a:pt x="253" y="37"/>
                  </a:lnTo>
                  <a:lnTo>
                    <a:pt x="253" y="21"/>
                  </a:lnTo>
                  <a:lnTo>
                    <a:pt x="256" y="15"/>
                  </a:lnTo>
                  <a:lnTo>
                    <a:pt x="258" y="13"/>
                  </a:lnTo>
                  <a:lnTo>
                    <a:pt x="261" y="13"/>
                  </a:lnTo>
                  <a:lnTo>
                    <a:pt x="267" y="18"/>
                  </a:lnTo>
                  <a:lnTo>
                    <a:pt x="269" y="19"/>
                  </a:lnTo>
                  <a:lnTo>
                    <a:pt x="272" y="22"/>
                  </a:lnTo>
                  <a:lnTo>
                    <a:pt x="273" y="25"/>
                  </a:lnTo>
                  <a:lnTo>
                    <a:pt x="275" y="25"/>
                  </a:lnTo>
                  <a:lnTo>
                    <a:pt x="279" y="24"/>
                  </a:lnTo>
                  <a:lnTo>
                    <a:pt x="288" y="22"/>
                  </a:lnTo>
                  <a:lnTo>
                    <a:pt x="308" y="22"/>
                  </a:lnTo>
                  <a:lnTo>
                    <a:pt x="313" y="26"/>
                  </a:lnTo>
                  <a:lnTo>
                    <a:pt x="313" y="33"/>
                  </a:lnTo>
                  <a:lnTo>
                    <a:pt x="305" y="52"/>
                  </a:lnTo>
                  <a:lnTo>
                    <a:pt x="303" y="62"/>
                  </a:lnTo>
                  <a:lnTo>
                    <a:pt x="305" y="69"/>
                  </a:lnTo>
                  <a:lnTo>
                    <a:pt x="314" y="76"/>
                  </a:lnTo>
                  <a:lnTo>
                    <a:pt x="327" y="84"/>
                  </a:lnTo>
                  <a:lnTo>
                    <a:pt x="338" y="91"/>
                  </a:lnTo>
                  <a:lnTo>
                    <a:pt x="351" y="102"/>
                  </a:lnTo>
                  <a:lnTo>
                    <a:pt x="358" y="106"/>
                  </a:lnTo>
                  <a:lnTo>
                    <a:pt x="364" y="106"/>
                  </a:lnTo>
                  <a:lnTo>
                    <a:pt x="368" y="100"/>
                  </a:lnTo>
                  <a:lnTo>
                    <a:pt x="372" y="88"/>
                  </a:lnTo>
                  <a:lnTo>
                    <a:pt x="376" y="74"/>
                  </a:lnTo>
                  <a:lnTo>
                    <a:pt x="379" y="61"/>
                  </a:lnTo>
                  <a:lnTo>
                    <a:pt x="373" y="41"/>
                  </a:lnTo>
                  <a:lnTo>
                    <a:pt x="373" y="28"/>
                  </a:lnTo>
                  <a:lnTo>
                    <a:pt x="376" y="15"/>
                  </a:lnTo>
                  <a:lnTo>
                    <a:pt x="379" y="4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/>
            <p:cNvSpPr>
              <a:spLocks/>
            </p:cNvSpPr>
            <p:nvPr/>
          </p:nvSpPr>
          <p:spPr bwMode="auto">
            <a:xfrm>
              <a:off x="283544" y="3107489"/>
              <a:ext cx="219908" cy="27030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0"/>
                </a:cxn>
                <a:cxn ang="0">
                  <a:pos x="21" y="4"/>
                </a:cxn>
                <a:cxn ang="0">
                  <a:pos x="30" y="11"/>
                </a:cxn>
                <a:cxn ang="0">
                  <a:pos x="41" y="21"/>
                </a:cxn>
                <a:cxn ang="0">
                  <a:pos x="54" y="32"/>
                </a:cxn>
                <a:cxn ang="0">
                  <a:pos x="67" y="47"/>
                </a:cxn>
                <a:cxn ang="0">
                  <a:pos x="80" y="60"/>
                </a:cxn>
                <a:cxn ang="0">
                  <a:pos x="93" y="71"/>
                </a:cxn>
                <a:cxn ang="0">
                  <a:pos x="105" y="82"/>
                </a:cxn>
                <a:cxn ang="0">
                  <a:pos x="115" y="92"/>
                </a:cxn>
                <a:cxn ang="0">
                  <a:pos x="123" y="101"/>
                </a:cxn>
                <a:cxn ang="0">
                  <a:pos x="129" y="108"/>
                </a:cxn>
                <a:cxn ang="0">
                  <a:pos x="136" y="111"/>
                </a:cxn>
                <a:cxn ang="0">
                  <a:pos x="138" y="111"/>
                </a:cxn>
                <a:cxn ang="0">
                  <a:pos x="141" y="112"/>
                </a:cxn>
                <a:cxn ang="0">
                  <a:pos x="144" y="118"/>
                </a:cxn>
                <a:cxn ang="0">
                  <a:pos x="144" y="122"/>
                </a:cxn>
                <a:cxn ang="0">
                  <a:pos x="142" y="125"/>
                </a:cxn>
                <a:cxn ang="0">
                  <a:pos x="141" y="129"/>
                </a:cxn>
                <a:cxn ang="0">
                  <a:pos x="137" y="138"/>
                </a:cxn>
                <a:cxn ang="0">
                  <a:pos x="134" y="152"/>
                </a:cxn>
                <a:cxn ang="0">
                  <a:pos x="133" y="167"/>
                </a:cxn>
                <a:cxn ang="0">
                  <a:pos x="133" y="171"/>
                </a:cxn>
                <a:cxn ang="0">
                  <a:pos x="130" y="177"/>
                </a:cxn>
                <a:cxn ang="0">
                  <a:pos x="127" y="177"/>
                </a:cxn>
                <a:cxn ang="0">
                  <a:pos x="125" y="175"/>
                </a:cxn>
                <a:cxn ang="0">
                  <a:pos x="121" y="171"/>
                </a:cxn>
                <a:cxn ang="0">
                  <a:pos x="119" y="167"/>
                </a:cxn>
                <a:cxn ang="0">
                  <a:pos x="114" y="162"/>
                </a:cxn>
                <a:cxn ang="0">
                  <a:pos x="103" y="156"/>
                </a:cxn>
                <a:cxn ang="0">
                  <a:pos x="90" y="152"/>
                </a:cxn>
                <a:cxn ang="0">
                  <a:pos x="80" y="148"/>
                </a:cxn>
                <a:cxn ang="0">
                  <a:pos x="73" y="144"/>
                </a:cxn>
                <a:cxn ang="0">
                  <a:pos x="69" y="137"/>
                </a:cxn>
                <a:cxn ang="0">
                  <a:pos x="64" y="123"/>
                </a:cxn>
                <a:cxn ang="0">
                  <a:pos x="62" y="107"/>
                </a:cxn>
                <a:cxn ang="0">
                  <a:pos x="59" y="92"/>
                </a:cxn>
                <a:cxn ang="0">
                  <a:pos x="58" y="81"/>
                </a:cxn>
                <a:cxn ang="0">
                  <a:pos x="55" y="73"/>
                </a:cxn>
                <a:cxn ang="0">
                  <a:pos x="49" y="63"/>
                </a:cxn>
                <a:cxn ang="0">
                  <a:pos x="43" y="54"/>
                </a:cxn>
                <a:cxn ang="0">
                  <a:pos x="36" y="45"/>
                </a:cxn>
                <a:cxn ang="0">
                  <a:pos x="29" y="38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1" y="21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44" h="177">
                  <a:moveTo>
                    <a:pt x="3" y="0"/>
                  </a:moveTo>
                  <a:lnTo>
                    <a:pt x="11" y="0"/>
                  </a:lnTo>
                  <a:lnTo>
                    <a:pt x="21" y="4"/>
                  </a:lnTo>
                  <a:lnTo>
                    <a:pt x="30" y="11"/>
                  </a:lnTo>
                  <a:lnTo>
                    <a:pt x="41" y="21"/>
                  </a:lnTo>
                  <a:lnTo>
                    <a:pt x="54" y="32"/>
                  </a:lnTo>
                  <a:lnTo>
                    <a:pt x="67" y="47"/>
                  </a:lnTo>
                  <a:lnTo>
                    <a:pt x="80" y="60"/>
                  </a:lnTo>
                  <a:lnTo>
                    <a:pt x="93" y="71"/>
                  </a:lnTo>
                  <a:lnTo>
                    <a:pt x="105" y="82"/>
                  </a:lnTo>
                  <a:lnTo>
                    <a:pt x="115" y="92"/>
                  </a:lnTo>
                  <a:lnTo>
                    <a:pt x="123" y="101"/>
                  </a:lnTo>
                  <a:lnTo>
                    <a:pt x="129" y="108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1" y="112"/>
                  </a:lnTo>
                  <a:lnTo>
                    <a:pt x="144" y="118"/>
                  </a:lnTo>
                  <a:lnTo>
                    <a:pt x="144" y="122"/>
                  </a:lnTo>
                  <a:lnTo>
                    <a:pt x="142" y="125"/>
                  </a:lnTo>
                  <a:lnTo>
                    <a:pt x="141" y="129"/>
                  </a:lnTo>
                  <a:lnTo>
                    <a:pt x="137" y="138"/>
                  </a:lnTo>
                  <a:lnTo>
                    <a:pt x="134" y="152"/>
                  </a:lnTo>
                  <a:lnTo>
                    <a:pt x="133" y="167"/>
                  </a:lnTo>
                  <a:lnTo>
                    <a:pt x="133" y="171"/>
                  </a:lnTo>
                  <a:lnTo>
                    <a:pt x="130" y="177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1" y="171"/>
                  </a:lnTo>
                  <a:lnTo>
                    <a:pt x="119" y="167"/>
                  </a:lnTo>
                  <a:lnTo>
                    <a:pt x="114" y="162"/>
                  </a:lnTo>
                  <a:lnTo>
                    <a:pt x="103" y="156"/>
                  </a:lnTo>
                  <a:lnTo>
                    <a:pt x="90" y="152"/>
                  </a:lnTo>
                  <a:lnTo>
                    <a:pt x="80" y="148"/>
                  </a:lnTo>
                  <a:lnTo>
                    <a:pt x="73" y="144"/>
                  </a:lnTo>
                  <a:lnTo>
                    <a:pt x="69" y="137"/>
                  </a:lnTo>
                  <a:lnTo>
                    <a:pt x="64" y="123"/>
                  </a:lnTo>
                  <a:lnTo>
                    <a:pt x="62" y="107"/>
                  </a:lnTo>
                  <a:lnTo>
                    <a:pt x="59" y="92"/>
                  </a:lnTo>
                  <a:lnTo>
                    <a:pt x="58" y="81"/>
                  </a:lnTo>
                  <a:lnTo>
                    <a:pt x="55" y="73"/>
                  </a:lnTo>
                  <a:lnTo>
                    <a:pt x="49" y="63"/>
                  </a:lnTo>
                  <a:lnTo>
                    <a:pt x="43" y="54"/>
                  </a:lnTo>
                  <a:lnTo>
                    <a:pt x="36" y="45"/>
                  </a:lnTo>
                  <a:lnTo>
                    <a:pt x="29" y="38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/>
            <p:cNvSpPr>
              <a:spLocks/>
            </p:cNvSpPr>
            <p:nvPr/>
          </p:nvSpPr>
          <p:spPr bwMode="auto">
            <a:xfrm>
              <a:off x="341573" y="3003644"/>
              <a:ext cx="128279" cy="2107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2"/>
                </a:cxn>
                <a:cxn ang="0">
                  <a:pos x="14" y="6"/>
                </a:cxn>
                <a:cxn ang="0">
                  <a:pos x="28" y="23"/>
                </a:cxn>
                <a:cxn ang="0">
                  <a:pos x="32" y="30"/>
                </a:cxn>
                <a:cxn ang="0">
                  <a:pos x="37" y="38"/>
                </a:cxn>
                <a:cxn ang="0">
                  <a:pos x="46" y="46"/>
                </a:cxn>
                <a:cxn ang="0">
                  <a:pos x="54" y="58"/>
                </a:cxn>
                <a:cxn ang="0">
                  <a:pos x="61" y="74"/>
                </a:cxn>
                <a:cxn ang="0">
                  <a:pos x="66" y="87"/>
                </a:cxn>
                <a:cxn ang="0">
                  <a:pos x="72" y="106"/>
                </a:cxn>
                <a:cxn ang="0">
                  <a:pos x="83" y="126"/>
                </a:cxn>
                <a:cxn ang="0">
                  <a:pos x="84" y="128"/>
                </a:cxn>
                <a:cxn ang="0">
                  <a:pos x="80" y="137"/>
                </a:cxn>
                <a:cxn ang="0">
                  <a:pos x="76" y="138"/>
                </a:cxn>
                <a:cxn ang="0">
                  <a:pos x="70" y="135"/>
                </a:cxn>
                <a:cxn ang="0">
                  <a:pos x="63" y="130"/>
                </a:cxn>
                <a:cxn ang="0">
                  <a:pos x="55" y="122"/>
                </a:cxn>
                <a:cxn ang="0">
                  <a:pos x="47" y="115"/>
                </a:cxn>
                <a:cxn ang="0">
                  <a:pos x="42" y="108"/>
                </a:cxn>
                <a:cxn ang="0">
                  <a:pos x="37" y="98"/>
                </a:cxn>
                <a:cxn ang="0">
                  <a:pos x="32" y="85"/>
                </a:cxn>
                <a:cxn ang="0">
                  <a:pos x="26" y="69"/>
                </a:cxn>
                <a:cxn ang="0">
                  <a:pos x="21" y="53"/>
                </a:cxn>
                <a:cxn ang="0">
                  <a:pos x="17" y="42"/>
                </a:cxn>
                <a:cxn ang="0">
                  <a:pos x="14" y="35"/>
                </a:cxn>
                <a:cxn ang="0">
                  <a:pos x="6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84" h="138">
                  <a:moveTo>
                    <a:pt x="7" y="0"/>
                  </a:moveTo>
                  <a:lnTo>
                    <a:pt x="9" y="2"/>
                  </a:lnTo>
                  <a:lnTo>
                    <a:pt x="14" y="6"/>
                  </a:lnTo>
                  <a:lnTo>
                    <a:pt x="28" y="23"/>
                  </a:lnTo>
                  <a:lnTo>
                    <a:pt x="32" y="30"/>
                  </a:lnTo>
                  <a:lnTo>
                    <a:pt x="37" y="38"/>
                  </a:lnTo>
                  <a:lnTo>
                    <a:pt x="46" y="46"/>
                  </a:lnTo>
                  <a:lnTo>
                    <a:pt x="54" y="58"/>
                  </a:lnTo>
                  <a:lnTo>
                    <a:pt x="61" y="74"/>
                  </a:lnTo>
                  <a:lnTo>
                    <a:pt x="66" y="87"/>
                  </a:lnTo>
                  <a:lnTo>
                    <a:pt x="72" y="106"/>
                  </a:lnTo>
                  <a:lnTo>
                    <a:pt x="83" y="126"/>
                  </a:lnTo>
                  <a:lnTo>
                    <a:pt x="84" y="128"/>
                  </a:lnTo>
                  <a:lnTo>
                    <a:pt x="80" y="137"/>
                  </a:lnTo>
                  <a:lnTo>
                    <a:pt x="76" y="138"/>
                  </a:lnTo>
                  <a:lnTo>
                    <a:pt x="70" y="135"/>
                  </a:lnTo>
                  <a:lnTo>
                    <a:pt x="63" y="130"/>
                  </a:lnTo>
                  <a:lnTo>
                    <a:pt x="55" y="122"/>
                  </a:lnTo>
                  <a:lnTo>
                    <a:pt x="47" y="115"/>
                  </a:lnTo>
                  <a:lnTo>
                    <a:pt x="42" y="108"/>
                  </a:lnTo>
                  <a:lnTo>
                    <a:pt x="37" y="98"/>
                  </a:lnTo>
                  <a:lnTo>
                    <a:pt x="32" y="85"/>
                  </a:lnTo>
                  <a:lnTo>
                    <a:pt x="26" y="69"/>
                  </a:lnTo>
                  <a:lnTo>
                    <a:pt x="21" y="53"/>
                  </a:lnTo>
                  <a:lnTo>
                    <a:pt x="17" y="42"/>
                  </a:lnTo>
                  <a:lnTo>
                    <a:pt x="14" y="35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553842" y="3073892"/>
              <a:ext cx="190892" cy="247396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7"/>
                </a:cxn>
                <a:cxn ang="0">
                  <a:pos x="114" y="28"/>
                </a:cxn>
                <a:cxn ang="0">
                  <a:pos x="124" y="25"/>
                </a:cxn>
                <a:cxn ang="0">
                  <a:pos x="125" y="29"/>
                </a:cxn>
                <a:cxn ang="0">
                  <a:pos x="113" y="40"/>
                </a:cxn>
                <a:cxn ang="0">
                  <a:pos x="106" y="49"/>
                </a:cxn>
                <a:cxn ang="0">
                  <a:pos x="113" y="67"/>
                </a:cxn>
                <a:cxn ang="0">
                  <a:pos x="119" y="89"/>
                </a:cxn>
                <a:cxn ang="0">
                  <a:pos x="110" y="104"/>
                </a:cxn>
                <a:cxn ang="0">
                  <a:pos x="97" y="122"/>
                </a:cxn>
                <a:cxn ang="0">
                  <a:pos x="93" y="144"/>
                </a:cxn>
                <a:cxn ang="0">
                  <a:pos x="93" y="159"/>
                </a:cxn>
                <a:cxn ang="0">
                  <a:pos x="78" y="162"/>
                </a:cxn>
                <a:cxn ang="0">
                  <a:pos x="62" y="159"/>
                </a:cxn>
                <a:cxn ang="0">
                  <a:pos x="39" y="156"/>
                </a:cxn>
                <a:cxn ang="0">
                  <a:pos x="24" y="148"/>
                </a:cxn>
                <a:cxn ang="0">
                  <a:pos x="6" y="123"/>
                </a:cxn>
                <a:cxn ang="0">
                  <a:pos x="0" y="93"/>
                </a:cxn>
                <a:cxn ang="0">
                  <a:pos x="1" y="74"/>
                </a:cxn>
                <a:cxn ang="0">
                  <a:pos x="5" y="73"/>
                </a:cxn>
                <a:cxn ang="0">
                  <a:pos x="9" y="76"/>
                </a:cxn>
                <a:cxn ang="0">
                  <a:pos x="17" y="81"/>
                </a:cxn>
                <a:cxn ang="0">
                  <a:pos x="20" y="82"/>
                </a:cxn>
                <a:cxn ang="0">
                  <a:pos x="24" y="73"/>
                </a:cxn>
                <a:cxn ang="0">
                  <a:pos x="28" y="66"/>
                </a:cxn>
                <a:cxn ang="0">
                  <a:pos x="35" y="62"/>
                </a:cxn>
                <a:cxn ang="0">
                  <a:pos x="45" y="58"/>
                </a:cxn>
                <a:cxn ang="0">
                  <a:pos x="52" y="54"/>
                </a:cxn>
                <a:cxn ang="0">
                  <a:pos x="57" y="44"/>
                </a:cxn>
                <a:cxn ang="0">
                  <a:pos x="68" y="32"/>
                </a:cxn>
                <a:cxn ang="0">
                  <a:pos x="83" y="30"/>
                </a:cxn>
                <a:cxn ang="0">
                  <a:pos x="88" y="29"/>
                </a:cxn>
                <a:cxn ang="0">
                  <a:pos x="90" y="26"/>
                </a:cxn>
                <a:cxn ang="0">
                  <a:pos x="88" y="22"/>
                </a:cxn>
                <a:cxn ang="0">
                  <a:pos x="87" y="11"/>
                </a:cxn>
                <a:cxn ang="0">
                  <a:pos x="91" y="6"/>
                </a:cxn>
                <a:cxn ang="0">
                  <a:pos x="98" y="0"/>
                </a:cxn>
              </a:cxnLst>
              <a:rect l="0" t="0" r="r" b="b"/>
              <a:pathLst>
                <a:path w="125" h="162">
                  <a:moveTo>
                    <a:pt x="98" y="0"/>
                  </a:moveTo>
                  <a:lnTo>
                    <a:pt x="105" y="0"/>
                  </a:lnTo>
                  <a:lnTo>
                    <a:pt x="105" y="3"/>
                  </a:lnTo>
                  <a:lnTo>
                    <a:pt x="106" y="17"/>
                  </a:lnTo>
                  <a:lnTo>
                    <a:pt x="110" y="25"/>
                  </a:lnTo>
                  <a:lnTo>
                    <a:pt x="114" y="28"/>
                  </a:lnTo>
                  <a:lnTo>
                    <a:pt x="119" y="28"/>
                  </a:lnTo>
                  <a:lnTo>
                    <a:pt x="124" y="25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17" y="37"/>
                  </a:lnTo>
                  <a:lnTo>
                    <a:pt x="113" y="40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109" y="58"/>
                  </a:lnTo>
                  <a:lnTo>
                    <a:pt x="113" y="67"/>
                  </a:lnTo>
                  <a:lnTo>
                    <a:pt x="117" y="78"/>
                  </a:lnTo>
                  <a:lnTo>
                    <a:pt x="119" y="89"/>
                  </a:lnTo>
                  <a:lnTo>
                    <a:pt x="116" y="97"/>
                  </a:lnTo>
                  <a:lnTo>
                    <a:pt x="110" y="104"/>
                  </a:lnTo>
                  <a:lnTo>
                    <a:pt x="102" y="113"/>
                  </a:lnTo>
                  <a:lnTo>
                    <a:pt x="97" y="122"/>
                  </a:lnTo>
                  <a:lnTo>
                    <a:pt x="94" y="133"/>
                  </a:lnTo>
                  <a:lnTo>
                    <a:pt x="93" y="144"/>
                  </a:lnTo>
                  <a:lnTo>
                    <a:pt x="94" y="154"/>
                  </a:lnTo>
                  <a:lnTo>
                    <a:pt x="93" y="159"/>
                  </a:lnTo>
                  <a:lnTo>
                    <a:pt x="86" y="160"/>
                  </a:lnTo>
                  <a:lnTo>
                    <a:pt x="78" y="162"/>
                  </a:lnTo>
                  <a:lnTo>
                    <a:pt x="69" y="160"/>
                  </a:lnTo>
                  <a:lnTo>
                    <a:pt x="62" y="159"/>
                  </a:lnTo>
                  <a:lnTo>
                    <a:pt x="50" y="156"/>
                  </a:lnTo>
                  <a:lnTo>
                    <a:pt x="39" y="156"/>
                  </a:lnTo>
                  <a:lnTo>
                    <a:pt x="32" y="154"/>
                  </a:lnTo>
                  <a:lnTo>
                    <a:pt x="24" y="148"/>
                  </a:lnTo>
                  <a:lnTo>
                    <a:pt x="15" y="137"/>
                  </a:lnTo>
                  <a:lnTo>
                    <a:pt x="6" y="123"/>
                  </a:lnTo>
                  <a:lnTo>
                    <a:pt x="2" y="108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" y="74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6" y="74"/>
                  </a:lnTo>
                  <a:lnTo>
                    <a:pt x="9" y="76"/>
                  </a:lnTo>
                  <a:lnTo>
                    <a:pt x="12" y="78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1" y="81"/>
                  </a:lnTo>
                  <a:lnTo>
                    <a:pt x="24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31" y="63"/>
                  </a:lnTo>
                  <a:lnTo>
                    <a:pt x="35" y="62"/>
                  </a:lnTo>
                  <a:lnTo>
                    <a:pt x="41" y="60"/>
                  </a:lnTo>
                  <a:lnTo>
                    <a:pt x="45" y="58"/>
                  </a:lnTo>
                  <a:lnTo>
                    <a:pt x="49" y="56"/>
                  </a:lnTo>
                  <a:lnTo>
                    <a:pt x="52" y="54"/>
                  </a:lnTo>
                  <a:lnTo>
                    <a:pt x="54" y="49"/>
                  </a:lnTo>
                  <a:lnTo>
                    <a:pt x="57" y="44"/>
                  </a:lnTo>
                  <a:lnTo>
                    <a:pt x="61" y="37"/>
                  </a:lnTo>
                  <a:lnTo>
                    <a:pt x="68" y="32"/>
                  </a:lnTo>
                  <a:lnTo>
                    <a:pt x="78" y="30"/>
                  </a:lnTo>
                  <a:lnTo>
                    <a:pt x="83" y="30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7" y="19"/>
                  </a:lnTo>
                  <a:lnTo>
                    <a:pt x="87" y="11"/>
                  </a:lnTo>
                  <a:lnTo>
                    <a:pt x="88" y="8"/>
                  </a:lnTo>
                  <a:lnTo>
                    <a:pt x="91" y="6"/>
                  </a:lnTo>
                  <a:lnTo>
                    <a:pt x="94" y="4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970764" y="3232718"/>
              <a:ext cx="375675" cy="2489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4"/>
                </a:cxn>
                <a:cxn ang="0">
                  <a:pos x="30" y="13"/>
                </a:cxn>
                <a:cxn ang="0">
                  <a:pos x="52" y="17"/>
                </a:cxn>
                <a:cxn ang="0">
                  <a:pos x="64" y="25"/>
                </a:cxn>
                <a:cxn ang="0">
                  <a:pos x="66" y="22"/>
                </a:cxn>
                <a:cxn ang="0">
                  <a:pos x="81" y="18"/>
                </a:cxn>
                <a:cxn ang="0">
                  <a:pos x="111" y="21"/>
                </a:cxn>
                <a:cxn ang="0">
                  <a:pos x="137" y="35"/>
                </a:cxn>
                <a:cxn ang="0">
                  <a:pos x="160" y="47"/>
                </a:cxn>
                <a:cxn ang="0">
                  <a:pos x="178" y="59"/>
                </a:cxn>
                <a:cxn ang="0">
                  <a:pos x="189" y="74"/>
                </a:cxn>
                <a:cxn ang="0">
                  <a:pos x="196" y="80"/>
                </a:cxn>
                <a:cxn ang="0">
                  <a:pos x="202" y="84"/>
                </a:cxn>
                <a:cxn ang="0">
                  <a:pos x="208" y="92"/>
                </a:cxn>
                <a:cxn ang="0">
                  <a:pos x="216" y="111"/>
                </a:cxn>
                <a:cxn ang="0">
                  <a:pos x="231" y="126"/>
                </a:cxn>
                <a:cxn ang="0">
                  <a:pos x="242" y="143"/>
                </a:cxn>
                <a:cxn ang="0">
                  <a:pos x="246" y="161"/>
                </a:cxn>
                <a:cxn ang="0">
                  <a:pos x="237" y="162"/>
                </a:cxn>
                <a:cxn ang="0">
                  <a:pos x="217" y="152"/>
                </a:cxn>
                <a:cxn ang="0">
                  <a:pos x="200" y="133"/>
                </a:cxn>
                <a:cxn ang="0">
                  <a:pos x="193" y="117"/>
                </a:cxn>
                <a:cxn ang="0">
                  <a:pos x="172" y="117"/>
                </a:cxn>
                <a:cxn ang="0">
                  <a:pos x="163" y="128"/>
                </a:cxn>
                <a:cxn ang="0">
                  <a:pos x="150" y="147"/>
                </a:cxn>
                <a:cxn ang="0">
                  <a:pos x="135" y="148"/>
                </a:cxn>
                <a:cxn ang="0">
                  <a:pos x="124" y="130"/>
                </a:cxn>
                <a:cxn ang="0">
                  <a:pos x="118" y="122"/>
                </a:cxn>
                <a:cxn ang="0">
                  <a:pos x="94" y="124"/>
                </a:cxn>
                <a:cxn ang="0">
                  <a:pos x="93" y="118"/>
                </a:cxn>
                <a:cxn ang="0">
                  <a:pos x="103" y="110"/>
                </a:cxn>
                <a:cxn ang="0">
                  <a:pos x="109" y="109"/>
                </a:cxn>
                <a:cxn ang="0">
                  <a:pos x="105" y="98"/>
                </a:cxn>
                <a:cxn ang="0">
                  <a:pos x="97" y="88"/>
                </a:cxn>
                <a:cxn ang="0">
                  <a:pos x="89" y="80"/>
                </a:cxn>
                <a:cxn ang="0">
                  <a:pos x="67" y="70"/>
                </a:cxn>
                <a:cxn ang="0">
                  <a:pos x="56" y="69"/>
                </a:cxn>
                <a:cxn ang="0">
                  <a:pos x="51" y="65"/>
                </a:cxn>
                <a:cxn ang="0">
                  <a:pos x="47" y="58"/>
                </a:cxn>
                <a:cxn ang="0">
                  <a:pos x="29" y="61"/>
                </a:cxn>
                <a:cxn ang="0">
                  <a:pos x="19" y="58"/>
                </a:cxn>
                <a:cxn ang="0">
                  <a:pos x="29" y="36"/>
                </a:cxn>
                <a:cxn ang="0">
                  <a:pos x="33" y="30"/>
                </a:cxn>
                <a:cxn ang="0">
                  <a:pos x="32" y="28"/>
                </a:cxn>
                <a:cxn ang="0">
                  <a:pos x="25" y="25"/>
                </a:cxn>
                <a:cxn ang="0">
                  <a:pos x="12" y="22"/>
                </a:cxn>
                <a:cxn ang="0">
                  <a:pos x="3" y="19"/>
                </a:cxn>
                <a:cxn ang="0">
                  <a:pos x="0" y="15"/>
                </a:cxn>
                <a:cxn ang="0">
                  <a:pos x="15" y="2"/>
                </a:cxn>
              </a:cxnLst>
              <a:rect l="0" t="0" r="r" b="b"/>
              <a:pathLst>
                <a:path w="246" h="163">
                  <a:moveTo>
                    <a:pt x="18" y="0"/>
                  </a:moveTo>
                  <a:lnTo>
                    <a:pt x="21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9"/>
                  </a:lnTo>
                  <a:lnTo>
                    <a:pt x="30" y="13"/>
                  </a:lnTo>
                  <a:lnTo>
                    <a:pt x="36" y="14"/>
                  </a:lnTo>
                  <a:lnTo>
                    <a:pt x="52" y="17"/>
                  </a:lnTo>
                  <a:lnTo>
                    <a:pt x="60" y="21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71" y="19"/>
                  </a:lnTo>
                  <a:lnTo>
                    <a:pt x="81" y="18"/>
                  </a:lnTo>
                  <a:lnTo>
                    <a:pt x="96" y="18"/>
                  </a:lnTo>
                  <a:lnTo>
                    <a:pt x="111" y="21"/>
                  </a:lnTo>
                  <a:lnTo>
                    <a:pt x="123" y="26"/>
                  </a:lnTo>
                  <a:lnTo>
                    <a:pt x="137" y="35"/>
                  </a:lnTo>
                  <a:lnTo>
                    <a:pt x="146" y="41"/>
                  </a:lnTo>
                  <a:lnTo>
                    <a:pt x="160" y="47"/>
                  </a:lnTo>
                  <a:lnTo>
                    <a:pt x="171" y="51"/>
                  </a:lnTo>
                  <a:lnTo>
                    <a:pt x="178" y="59"/>
                  </a:lnTo>
                  <a:lnTo>
                    <a:pt x="183" y="67"/>
                  </a:lnTo>
                  <a:lnTo>
                    <a:pt x="189" y="74"/>
                  </a:lnTo>
                  <a:lnTo>
                    <a:pt x="191" y="77"/>
                  </a:lnTo>
                  <a:lnTo>
                    <a:pt x="196" y="80"/>
                  </a:lnTo>
                  <a:lnTo>
                    <a:pt x="198" y="81"/>
                  </a:lnTo>
                  <a:lnTo>
                    <a:pt x="202" y="84"/>
                  </a:lnTo>
                  <a:lnTo>
                    <a:pt x="205" y="87"/>
                  </a:lnTo>
                  <a:lnTo>
                    <a:pt x="208" y="92"/>
                  </a:lnTo>
                  <a:lnTo>
                    <a:pt x="211" y="100"/>
                  </a:lnTo>
                  <a:lnTo>
                    <a:pt x="216" y="111"/>
                  </a:lnTo>
                  <a:lnTo>
                    <a:pt x="224" y="121"/>
                  </a:lnTo>
                  <a:lnTo>
                    <a:pt x="231" y="126"/>
                  </a:lnTo>
                  <a:lnTo>
                    <a:pt x="237" y="133"/>
                  </a:lnTo>
                  <a:lnTo>
                    <a:pt x="242" y="143"/>
                  </a:lnTo>
                  <a:lnTo>
                    <a:pt x="246" y="154"/>
                  </a:lnTo>
                  <a:lnTo>
                    <a:pt x="246" y="161"/>
                  </a:lnTo>
                  <a:lnTo>
                    <a:pt x="243" y="163"/>
                  </a:lnTo>
                  <a:lnTo>
                    <a:pt x="237" y="162"/>
                  </a:lnTo>
                  <a:lnTo>
                    <a:pt x="227" y="158"/>
                  </a:lnTo>
                  <a:lnTo>
                    <a:pt x="217" y="152"/>
                  </a:lnTo>
                  <a:lnTo>
                    <a:pt x="207" y="143"/>
                  </a:lnTo>
                  <a:lnTo>
                    <a:pt x="200" y="133"/>
                  </a:lnTo>
                  <a:lnTo>
                    <a:pt x="196" y="122"/>
                  </a:lnTo>
                  <a:lnTo>
                    <a:pt x="193" y="117"/>
                  </a:lnTo>
                  <a:lnTo>
                    <a:pt x="186" y="114"/>
                  </a:lnTo>
                  <a:lnTo>
                    <a:pt x="172" y="117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7" y="137"/>
                  </a:lnTo>
                  <a:lnTo>
                    <a:pt x="150" y="147"/>
                  </a:lnTo>
                  <a:lnTo>
                    <a:pt x="144" y="151"/>
                  </a:lnTo>
                  <a:lnTo>
                    <a:pt x="135" y="148"/>
                  </a:lnTo>
                  <a:lnTo>
                    <a:pt x="129" y="140"/>
                  </a:lnTo>
                  <a:lnTo>
                    <a:pt x="124" y="130"/>
                  </a:lnTo>
                  <a:lnTo>
                    <a:pt x="122" y="124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94" y="124"/>
                  </a:lnTo>
                  <a:lnTo>
                    <a:pt x="92" y="121"/>
                  </a:lnTo>
                  <a:lnTo>
                    <a:pt x="93" y="118"/>
                  </a:lnTo>
                  <a:lnTo>
                    <a:pt x="100" y="111"/>
                  </a:lnTo>
                  <a:lnTo>
                    <a:pt x="103" y="110"/>
                  </a:lnTo>
                  <a:lnTo>
                    <a:pt x="107" y="110"/>
                  </a:lnTo>
                  <a:lnTo>
                    <a:pt x="109" y="109"/>
                  </a:lnTo>
                  <a:lnTo>
                    <a:pt x="108" y="104"/>
                  </a:lnTo>
                  <a:lnTo>
                    <a:pt x="105" y="98"/>
                  </a:lnTo>
                  <a:lnTo>
                    <a:pt x="101" y="92"/>
                  </a:lnTo>
                  <a:lnTo>
                    <a:pt x="97" y="88"/>
                  </a:lnTo>
                  <a:lnTo>
                    <a:pt x="94" y="84"/>
                  </a:lnTo>
                  <a:lnTo>
                    <a:pt x="89" y="80"/>
                  </a:lnTo>
                  <a:lnTo>
                    <a:pt x="81" y="74"/>
                  </a:lnTo>
                  <a:lnTo>
                    <a:pt x="67" y="70"/>
                  </a:lnTo>
                  <a:lnTo>
                    <a:pt x="60" y="69"/>
                  </a:lnTo>
                  <a:lnTo>
                    <a:pt x="56" y="69"/>
                  </a:lnTo>
                  <a:lnTo>
                    <a:pt x="53" y="67"/>
                  </a:lnTo>
                  <a:lnTo>
                    <a:pt x="51" y="65"/>
                  </a:lnTo>
                  <a:lnTo>
                    <a:pt x="51" y="61"/>
                  </a:lnTo>
                  <a:lnTo>
                    <a:pt x="47" y="58"/>
                  </a:lnTo>
                  <a:lnTo>
                    <a:pt x="38" y="59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9" y="58"/>
                  </a:lnTo>
                  <a:lnTo>
                    <a:pt x="21" y="52"/>
                  </a:lnTo>
                  <a:lnTo>
                    <a:pt x="29" y="36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29" y="26"/>
                  </a:lnTo>
                  <a:lnTo>
                    <a:pt x="25" y="25"/>
                  </a:lnTo>
                  <a:lnTo>
                    <a:pt x="19" y="24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2172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910087"/>
              </p:ext>
            </p:extLst>
          </p:nvPr>
        </p:nvGraphicFramePr>
        <p:xfrm>
          <a:off x="399370" y="1444057"/>
          <a:ext cx="10442802" cy="371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8058" y="434662"/>
            <a:ext cx="11342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Ինչպե՞ս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տեսնում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երկրի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ապագան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399370" y="6013240"/>
            <a:ext cx="109979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Երկրի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ապագայի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հանդեպ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վատատեսական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սպասումները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գերակշռում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2019թ</a:t>
            </a:r>
            <a:r>
              <a:rPr lang="hy-AM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-ի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համեմատ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2024թ.-ին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երկրի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ապագայի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նկատմամբ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զգալիորեն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աճել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վատատեսական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սպասումները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և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կտրուկ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նվազել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լավատեսական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սպասումները</a:t>
            </a:r>
            <a:endParaRPr lang="en-US" sz="1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22311" y="6352460"/>
            <a:ext cx="2743200" cy="365125"/>
          </a:xfrm>
        </p:spPr>
        <p:txBody>
          <a:bodyPr/>
          <a:lstStyle/>
          <a:p>
            <a:fld id="{B37E7278-7A59-4C2B-9A23-8B28BC055722}" type="slidenum">
              <a:rPr lang="en-US" sz="1400" b="1" smtClean="0"/>
              <a:pPr/>
              <a:t>33</a:t>
            </a:fld>
            <a:endParaRPr lang="en-US" sz="1400" b="1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0591" y="6535022"/>
            <a:ext cx="171553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6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6428" y="259768"/>
            <a:ext cx="11375572" cy="137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Ձեր կարծիքով՝ ո՞ր երկրի կամ կառույցի զինված ուժերը պետք է տեղակայվեն ՀՀ-ում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(n=1638)</a:t>
            </a:r>
            <a:endParaRPr lang="hy-AM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z="1400" b="1" smtClean="0"/>
              <a:pPr/>
              <a:t>34</a:t>
            </a:fld>
            <a:endParaRPr lang="en-US" sz="1400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480515"/>
              </p:ext>
            </p:extLst>
          </p:nvPr>
        </p:nvGraphicFramePr>
        <p:xfrm>
          <a:off x="816428" y="1583207"/>
          <a:ext cx="10080172" cy="493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32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>
            <a:normAutofit fontScale="90000"/>
          </a:bodyPr>
          <a:lstStyle/>
          <a:p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Որո՞նք են ՀՀ-ի համար ամենավստահելի գործընկեր-երկրները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(n=2881)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264387"/>
              </p:ext>
            </p:extLst>
          </p:nvPr>
        </p:nvGraphicFramePr>
        <p:xfrm>
          <a:off x="838200" y="1447800"/>
          <a:ext cx="10896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95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Որո՞նք են ՀՀ-ի համար ամենա</a:t>
            </a:r>
            <a:r>
              <a:rPr lang="en-US" sz="3300" b="1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ան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վստահելի գործընկեր-երկրները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(n=2881)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239767"/>
              </p:ext>
            </p:extLst>
          </p:nvPr>
        </p:nvGraphicFramePr>
        <p:xfrm>
          <a:off x="234778" y="1825625"/>
          <a:ext cx="114300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50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" y="188425"/>
            <a:ext cx="11528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Ձեր կարծիքով՝ ստորև ներկայացված պետությունները ինչպիսի՞ վերաբերմունք ունեն Հայաստանի Հանրապետության նկատմամբ 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022747"/>
              </p:ext>
            </p:extLst>
          </p:nvPr>
        </p:nvGraphicFramePr>
        <p:xfrm>
          <a:off x="827903" y="1665753"/>
          <a:ext cx="10799805" cy="485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z="1400" b="1" smtClean="0"/>
              <a:pPr/>
              <a:t>37</a:t>
            </a:fld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7553" y="202002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69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Ինչպե՞ս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գնահատում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միջազգային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հետևյալ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կառույցների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ՀՀ-ի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համար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271349"/>
              </p:ext>
            </p:extLst>
          </p:nvPr>
        </p:nvGraphicFramePr>
        <p:xfrm>
          <a:off x="838200" y="1393371"/>
          <a:ext cx="10814222" cy="478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94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78901195"/>
              </p:ext>
            </p:extLst>
          </p:nvPr>
        </p:nvGraphicFramePr>
        <p:xfrm>
          <a:off x="891173" y="1096247"/>
          <a:ext cx="10509955" cy="526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2994" y="300335"/>
            <a:ext cx="11850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Ձեր կարծիքով՝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Ռուսաստանն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ինչպիսի՞ վերաբերմունք ուն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Հայաստանի Հանրապետության նկատմամբ 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z="1400" b="1" smtClean="0"/>
              <a:pPr/>
              <a:t>39</a:t>
            </a:fld>
            <a:endParaRPr lang="en-US" sz="1400" b="1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1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  <p:sp>
        <p:nvSpPr>
          <p:cNvPr id="15419" name="Rectangle 1"/>
          <p:cNvSpPr>
            <a:spLocks noChangeArrowheads="1"/>
          </p:cNvSpPr>
          <p:nvPr/>
        </p:nvSpPr>
        <p:spPr bwMode="auto">
          <a:xfrm>
            <a:off x="762000" y="197823"/>
            <a:ext cx="8305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Հարցվողների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սեռա-տարիքային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բաշխվածությունը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61617717"/>
              </p:ext>
            </p:extLst>
          </p:nvPr>
        </p:nvGraphicFramePr>
        <p:xfrm>
          <a:off x="2667000" y="1905000"/>
          <a:ext cx="3385226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29580172"/>
              </p:ext>
            </p:extLst>
          </p:nvPr>
        </p:nvGraphicFramePr>
        <p:xfrm>
          <a:off x="6553200" y="609600"/>
          <a:ext cx="4296032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9154" name="Picture 2" descr="Image result for men icon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7473" y="2514600"/>
            <a:ext cx="875785" cy="2057400"/>
          </a:xfrm>
          <a:prstGeom prst="rect">
            <a:avLst/>
          </a:prstGeom>
          <a:noFill/>
        </p:spPr>
      </p:pic>
      <p:pic>
        <p:nvPicPr>
          <p:cNvPr id="49156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1" y="2514601"/>
            <a:ext cx="944724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9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z="1400" b="1" smtClean="0"/>
              <a:pPr/>
              <a:t>40</a:t>
            </a:fld>
            <a:endParaRPr lang="en-US" sz="14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422256"/>
              </p:ext>
            </p:extLst>
          </p:nvPr>
        </p:nvGraphicFramePr>
        <p:xfrm>
          <a:off x="271850" y="404090"/>
          <a:ext cx="11310550" cy="282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526412"/>
              </p:ext>
            </p:extLst>
          </p:nvPr>
        </p:nvGraphicFramePr>
        <p:xfrm>
          <a:off x="271850" y="3311612"/>
          <a:ext cx="11310549" cy="30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8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z="1400" b="1" smtClean="0"/>
              <a:pPr/>
              <a:t>41</a:t>
            </a:fld>
            <a:endParaRPr lang="en-US" sz="14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435718"/>
              </p:ext>
            </p:extLst>
          </p:nvPr>
        </p:nvGraphicFramePr>
        <p:xfrm>
          <a:off x="568411" y="3080655"/>
          <a:ext cx="10970445" cy="303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234573"/>
              </p:ext>
            </p:extLst>
          </p:nvPr>
        </p:nvGraphicFramePr>
        <p:xfrm>
          <a:off x="568410" y="228600"/>
          <a:ext cx="109704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33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" y="385428"/>
            <a:ext cx="1018117" cy="10181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0354" y="449438"/>
            <a:ext cx="97886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Որքանո՞վ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համամիտ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այն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մտքին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Հայաստանը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պետք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դուրս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ՀԱՊԿ-ի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անդամակցությունից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(n=993) </a:t>
            </a:r>
            <a:endParaRPr lang="hy-AM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Դժվարանում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եմ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պատասխանել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տարբերակները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ներառված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z="1400" b="1" smtClean="0"/>
              <a:pPr/>
              <a:t>42</a:t>
            </a:fld>
            <a:endParaRPr lang="en-US" sz="14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191439"/>
              </p:ext>
            </p:extLst>
          </p:nvPr>
        </p:nvGraphicFramePr>
        <p:xfrm>
          <a:off x="1025611" y="2057400"/>
          <a:ext cx="10033686" cy="403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6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</p:spPr>
        <p:txBody>
          <a:bodyPr>
            <a:normAutofit/>
          </a:bodyPr>
          <a:lstStyle/>
          <a:p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Ի՞նչ եք կարծում, Հայաստանը պե՞տք է անդամակցի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հետևյալ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կառույցներին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986739"/>
              </p:ext>
            </p:extLst>
          </p:nvPr>
        </p:nvGraphicFramePr>
        <p:xfrm>
          <a:off x="420130" y="1589314"/>
          <a:ext cx="11232292" cy="445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8889" y="6440586"/>
            <a:ext cx="1096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նաև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այլ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զեկույցներից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ստացված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տվյալներն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այս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հարցի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շուրջ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7227" y="592056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77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900" y="287732"/>
            <a:ext cx="11963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Ձեր կարծիքով՝ որո՞նք են Արցախը կորցնելու պատճառները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(n=2551)</a:t>
            </a:r>
            <a:endParaRPr lang="hy-AM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y-AM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877786"/>
              </p:ext>
            </p:extLst>
          </p:nvPr>
        </p:nvGraphicFramePr>
        <p:xfrm>
          <a:off x="266700" y="2032000"/>
          <a:ext cx="10918126" cy="417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76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3" descr="C:\Users\APR\Desktop\media-coverage-animated-word-cloud-kinetic-typography_rlxr0jv7x_thumbnail-full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971" y="713015"/>
            <a:ext cx="9143999" cy="514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6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365126"/>
            <a:ext cx="11380572" cy="969404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 ի՞նչ բնույթի ինֆորմացիան է Ձեզ հետաքրքրում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(n=2860)</a:t>
            </a:r>
            <a: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547489"/>
              </p:ext>
            </p:extLst>
          </p:nvPr>
        </p:nvGraphicFramePr>
        <p:xfrm>
          <a:off x="838200" y="1433384"/>
          <a:ext cx="10515600" cy="510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44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Որո՞նք են հանդիսանում տեղեկատվության ստացման հիմնական աղբյուրները Ձեզ համար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(n=2143)</a:t>
            </a:r>
            <a: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242366"/>
              </p:ext>
            </p:extLst>
          </p:nvPr>
        </p:nvGraphicFramePr>
        <p:xfrm>
          <a:off x="838200" y="2162431"/>
          <a:ext cx="10515600" cy="401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38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 ի՞նչ եք անում ձեռքբերված տեղեկատվության հետ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(n=2143)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013126"/>
              </p:ext>
            </p:extLst>
          </p:nvPr>
        </p:nvGraphicFramePr>
        <p:xfrm>
          <a:off x="838200" y="1825625"/>
          <a:ext cx="1051560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68707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11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Սովորաբար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ի՞նչ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լեզվով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նախընտրում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ստանալ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տեղեկատվությունը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հետևյալ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աղբյուրներից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661880"/>
              </p:ext>
            </p:extLst>
          </p:nvPr>
        </p:nvGraphicFramePr>
        <p:xfrm>
          <a:off x="838200" y="1458097"/>
          <a:ext cx="10515600" cy="471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7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365126"/>
            <a:ext cx="10831286" cy="1649026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ՀՀ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իրավապահ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մարմինների</a:t>
            </a:r>
            <a:r>
              <a:rPr lang="en-US" sz="3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գործունեության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ընկալում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և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վերաբերմունք</a:t>
            </a:r>
            <a:endParaRPr lang="en-US" sz="35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8" name="Picture 4" descr="ՀՀ ոստիկանություն - infocom.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99" y="2050808"/>
            <a:ext cx="6770915" cy="37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7097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1" y="6319694"/>
            <a:ext cx="10025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Տվյալները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ստացվել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2024թ-ի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հետազոտության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արդյունքում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66214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03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Որքանո՞վ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վստահում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տեղեկատվության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հետևյալ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աղբյուրներին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4050"/>
              </p:ext>
            </p:extLst>
          </p:nvPr>
        </p:nvGraphicFramePr>
        <p:xfrm>
          <a:off x="838200" y="1594022"/>
          <a:ext cx="10515600" cy="501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767648" y="6361327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9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Որտեղից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տեղեկանում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երկրում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տեղի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ունեցող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իրադարձությունների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մասին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3936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92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7503" y="332606"/>
            <a:ext cx="9144000" cy="867075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Հեռուստատեսություն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և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ռադիո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028" name="Picture 4" descr="Азия ТВ» поздравляет работников телевидения и радио с профессиональным  праздником — АЗИЯ 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0" y="1297459"/>
            <a:ext cx="10634519" cy="59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675437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58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Դուք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ընդհանրապես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հեռուստացույց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դիտո՞ւմ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985328"/>
              </p:ext>
            </p:extLst>
          </p:nvPr>
        </p:nvGraphicFramePr>
        <p:xfrm>
          <a:off x="838200" y="1581665"/>
          <a:ext cx="10515600" cy="459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853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50" y="98854"/>
            <a:ext cx="11602995" cy="914400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Ո՞ր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հեռուստաալիքներն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ենք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նախընտրում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դիտել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(n=2338) 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(1%-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ցածրերը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631135"/>
              </p:ext>
            </p:extLst>
          </p:nvPr>
        </p:nvGraphicFramePr>
        <p:xfrm>
          <a:off x="358346" y="1013254"/>
          <a:ext cx="11833653" cy="570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493CD95F-8E32-4C9B-9E27-C5CCF416CB31}"/>
              </a:ext>
            </a:extLst>
          </p:cNvPr>
          <p:cNvSpPr txBox="1">
            <a:spLocks/>
          </p:cNvSpPr>
          <p:nvPr/>
        </p:nvSpPr>
        <p:spPr>
          <a:xfrm>
            <a:off x="8763000" y="6339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7E7278-7A59-4C2B-9A23-8B28BC05572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26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1047"/>
            <a:ext cx="10515600" cy="697556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Ամենավստահելի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հեռուստաալիքները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(n=1496)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hy-AM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ցածրերը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49750" y="6356350"/>
            <a:ext cx="2743200" cy="365125"/>
          </a:xfrm>
        </p:spPr>
        <p:txBody>
          <a:bodyPr/>
          <a:lstStyle/>
          <a:p>
            <a:fld id="{B37E7278-7A59-4C2B-9A23-8B28BC055722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205621"/>
              </p:ext>
            </p:extLst>
          </p:nvPr>
        </p:nvGraphicFramePr>
        <p:xfrm>
          <a:off x="556053" y="1198604"/>
          <a:ext cx="10985157" cy="515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98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Ամենաանվստահելի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հեռուստաալիքները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(n=1313)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hy-AM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ցածրերը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591317"/>
              </p:ext>
            </p:extLst>
          </p:nvPr>
        </p:nvGraphicFramePr>
        <p:xfrm>
          <a:off x="838200" y="1825624"/>
          <a:ext cx="10515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608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դիտվող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հաղորդումները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(n=2403) 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160846"/>
              </p:ext>
            </p:extLst>
          </p:nvPr>
        </p:nvGraphicFramePr>
        <p:xfrm>
          <a:off x="838200" y="1458097"/>
          <a:ext cx="10515600" cy="471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145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Դուք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ընդհանրապես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ռադիո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լսու՞մ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38200" y="1581665"/>
          <a:ext cx="10515600" cy="459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23189"/>
              </p:ext>
            </p:extLst>
          </p:nvPr>
        </p:nvGraphicFramePr>
        <p:xfrm>
          <a:off x="838200" y="1402278"/>
          <a:ext cx="10515600" cy="467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50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50" y="98854"/>
            <a:ext cx="11602995" cy="9144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Ո՞ր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ռադիոաալիքներն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լսում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(n=469)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379594"/>
              </p:ext>
            </p:extLst>
          </p:nvPr>
        </p:nvGraphicFramePr>
        <p:xfrm>
          <a:off x="333632" y="1186249"/>
          <a:ext cx="11020168" cy="553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8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Որքանո՞վ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վստահում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հետևյալ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կառույցներին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886171"/>
              </p:ext>
            </p:extLst>
          </p:nvPr>
        </p:nvGraphicFramePr>
        <p:xfrm>
          <a:off x="838200" y="1223319"/>
          <a:ext cx="10515600" cy="549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2026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1047"/>
            <a:ext cx="10515600" cy="697556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Ամենավստահելի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ռադիոալիքները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(n=309)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hy-AM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ցածրերը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844808"/>
              </p:ext>
            </p:extLst>
          </p:nvPr>
        </p:nvGraphicFramePr>
        <p:xfrm>
          <a:off x="444843" y="1359242"/>
          <a:ext cx="10908957" cy="517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4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Ամենաանվստահելի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ռադիոալիքները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(n=283)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hy-AM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ցածրերը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201860"/>
              </p:ext>
            </p:extLst>
          </p:nvPr>
        </p:nvGraphicFramePr>
        <p:xfrm>
          <a:off x="838200" y="1690688"/>
          <a:ext cx="10515600" cy="477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309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643" y="418028"/>
            <a:ext cx="9144000" cy="867075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Համացանց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ինտե</a:t>
            </a:r>
            <a:r>
              <a:rPr lang="hy-AM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ր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նետային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մամուլ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2052" name="Picture 4" descr="What is the Internet? Reviewing the Basics | Simplile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96" y="1518121"/>
            <a:ext cx="8601294" cy="48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688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Օգտվո՞ւմ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համացանցից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38200" y="1581665"/>
          <a:ext cx="10515600" cy="459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440697"/>
              </p:ext>
            </p:extLst>
          </p:nvPr>
        </p:nvGraphicFramePr>
        <p:xfrm>
          <a:off x="1000897" y="1402278"/>
          <a:ext cx="10713308" cy="457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39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ո՞ր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սոցիալական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կայքերից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օգտվում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(n=2086)</a:t>
            </a:r>
            <a: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4040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246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ո՞ր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սոցիալական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կայքին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ամենաշատը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վստահում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(n=1223)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4837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350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ո՞ր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սոցիալական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կայքին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չեք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վստահում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(n=671)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5172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077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Սոցիալական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կայքերում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ինչ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թեմաների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շուրջ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ունենում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քննարկումներ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(n=1420)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370823"/>
              </p:ext>
            </p:extLst>
          </p:nvPr>
        </p:nvGraphicFramePr>
        <p:xfrm>
          <a:off x="838200" y="1690688"/>
          <a:ext cx="10888362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03906" y="6460181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323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Ո՞ր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ինտերնետային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մամուլն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նախընտրում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(n=1258) 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(1%-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ցածրերը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991044"/>
              </p:ext>
            </p:extLst>
          </p:nvPr>
        </p:nvGraphicFramePr>
        <p:xfrm>
          <a:off x="838200" y="1309815"/>
          <a:ext cx="10515600" cy="586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69692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26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4255" cy="1325563"/>
          </a:xfrm>
        </p:spPr>
        <p:txBody>
          <a:bodyPr>
            <a:normAutofit/>
          </a:bodyPr>
          <a:lstStyle/>
          <a:p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Ամենավստահելի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ինտերնետային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մամուլը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(n=1049) 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hy-AM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ցածրերը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973269"/>
              </p:ext>
            </p:extLst>
          </p:nvPr>
        </p:nvGraphicFramePr>
        <p:xfrm>
          <a:off x="838200" y="1825624"/>
          <a:ext cx="10515600" cy="477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2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332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Որքանո՞վ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վստահում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հետևյալ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կառույցներին</a:t>
            </a:r>
            <a:endParaRPr lang="en-US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509636"/>
              </p:ext>
            </p:extLst>
          </p:nvPr>
        </p:nvGraphicFramePr>
        <p:xfrm>
          <a:off x="838200" y="1502229"/>
          <a:ext cx="10515600" cy="467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397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Ամենա</a:t>
            </a:r>
            <a:r>
              <a:rPr lang="en-US" sz="3300" b="1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ան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վստահելի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ինտերնետային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մամուլը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(n=1169) </a:t>
            </a:r>
            <a: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hy-AM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ցածրերը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362699"/>
              </p:ext>
            </p:extLst>
          </p:nvPr>
        </p:nvGraphicFramePr>
        <p:xfrm>
          <a:off x="838200" y="1690688"/>
          <a:ext cx="10515600" cy="483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823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336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7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Նշեք</a:t>
            </a: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այն</a:t>
            </a: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հիմնական</a:t>
            </a: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գործողությունները</a:t>
            </a: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որոնք</a:t>
            </a: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սովորաբար</a:t>
            </a: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իրականացնում</a:t>
            </a: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համացանցում</a:t>
            </a: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(n=2136) </a:t>
            </a:r>
            <a:r>
              <a:rPr lang="hy-AM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y-AM" sz="3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Հնարավոր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էր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նշել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քանի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տարբերակ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(1%-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ից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ցածրերը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ներկայացված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չեն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8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04017"/>
              </p:ext>
            </p:extLst>
          </p:nvPr>
        </p:nvGraphicFramePr>
        <p:xfrm>
          <a:off x="838200" y="1825624"/>
          <a:ext cx="10515600" cy="469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/>
          <a:p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Մեդիագրագիտությունը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բնորոշող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համաթվեր</a:t>
            </a:r>
            <a:endParaRPr lang="en-US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085583"/>
              </p:ext>
            </p:extLst>
          </p:nvPr>
        </p:nvGraphicFramePr>
        <p:xfrm>
          <a:off x="838200" y="1533847"/>
          <a:ext cx="10653584" cy="46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4286" y="6176963"/>
            <a:ext cx="10374085" cy="681037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Ա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րժեքները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կարող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են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տատանվել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[-100;+100]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միջակայքում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որքան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արժեքը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մոտ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է «-100»-ին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այնքան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մեդիագրագիտությունը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ցածր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է,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որքան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մոտ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է «+100»-ին՝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այնքան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բարձր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է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Ինդեքսները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հաշվարկվել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են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մի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շարք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հարցախմբերի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պատասխաններին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համապատասխան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արժեք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տալու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և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բանաձևերի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կիրառությամբ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վերլուծության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արդյունքում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10452344" y="5811838"/>
            <a:ext cx="1519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83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/>
          <a:p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Մեդիագրագիտությունը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բնորոշող</a:t>
            </a: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համաթվեր</a:t>
            </a:r>
            <a:endParaRPr lang="en-US" sz="3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195963"/>
              </p:ext>
            </p:extLst>
          </p:nvPr>
        </p:nvGraphicFramePr>
        <p:xfrm>
          <a:off x="838200" y="1825624"/>
          <a:ext cx="10515600" cy="463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377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00200" y="2619865"/>
            <a:ext cx="8991600" cy="13425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4680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Շնորհակալություն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 Group</a:t>
            </a:r>
          </a:p>
        </p:txBody>
      </p:sp>
      <p:pic>
        <p:nvPicPr>
          <p:cNvPr id="5" name="Picture 3" descr="C:\Users\APR\Downloads\APR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34" y="237067"/>
            <a:ext cx="1265771" cy="914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6324600"/>
            <a:ext cx="1524000" cy="3048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normAutofit fontScale="92500"/>
          </a:bodyPr>
          <a:lstStyle/>
          <a:p>
            <a:pPr algn="ctr"/>
            <a:r>
              <a:rPr lang="en-US" sz="1400" dirty="0">
                <a:hlinkClick r:id="rId3"/>
              </a:rPr>
              <a:t>www.aprgroup.org</a:t>
            </a:r>
            <a:endParaRPr lang="en-US" sz="1400" dirty="0"/>
          </a:p>
        </p:txBody>
      </p:sp>
      <p:sp>
        <p:nvSpPr>
          <p:cNvPr id="13" name="Rektangel 61"/>
          <p:cNvSpPr/>
          <p:nvPr/>
        </p:nvSpPr>
        <p:spPr bwMode="auto">
          <a:xfrm>
            <a:off x="194734" y="1151467"/>
            <a:ext cx="205740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y-AM" sz="1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itchFamily="18" charset="0"/>
              </a:rPr>
              <a:t>Հասարակական հետազոտությունների առաջատար խումբ</a:t>
            </a:r>
            <a:endParaRPr lang="da-DK" sz="1000" b="1" kern="0" dirty="0">
              <a:solidFill>
                <a:schemeClr val="tx2">
                  <a:lumMod val="60000"/>
                  <a:lumOff val="40000"/>
                </a:schemeClr>
              </a:solidFill>
              <a:latin typeface="Sylfae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91" y="237067"/>
            <a:ext cx="1193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5924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Ձեր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կարծիքով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՝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վերջին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մեկ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տարվա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ընթացքում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ինչպե՞ս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փոփոխվել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ոստիկանության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գործունեությունը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540242"/>
              </p:ext>
            </p:extLst>
          </p:nvPr>
        </p:nvGraphicFramePr>
        <p:xfrm>
          <a:off x="1077097" y="1426029"/>
          <a:ext cx="10515600" cy="398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32486" y="5788373"/>
            <a:ext cx="11504141" cy="56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Վերջին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մեկ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տարվա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ընթացքում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ոստիկանական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համակարգում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դրական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փոփոխություն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նկատել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է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հարցվողների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57.2%-ը,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իսկ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բացասական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՝ 21.3%-ը: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5329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Վերջին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մեկ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տարվա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ընթացքում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առնչվե՞լ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եք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հետևյալ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կառույցներին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246446"/>
              </p:ext>
            </p:extLst>
          </p:nvPr>
        </p:nvGraphicFramePr>
        <p:xfrm>
          <a:off x="838200" y="1690688"/>
          <a:ext cx="10515600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7278-7A59-4C2B-9A23-8B28BC05572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45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2016</Words>
  <Application>Microsoft Office PowerPoint</Application>
  <PresentationFormat>Широкоэкранный</PresentationFormat>
  <Paragraphs>603</Paragraphs>
  <Slides>74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1" baseType="lpstr">
      <vt:lpstr>Arial</vt:lpstr>
      <vt:lpstr>Calibri</vt:lpstr>
      <vt:lpstr>Calibri Light</vt:lpstr>
      <vt:lpstr>Sylfaen</vt:lpstr>
      <vt:lpstr>Times New Roman</vt:lpstr>
      <vt:lpstr>Verdana</vt:lpstr>
      <vt:lpstr>Тема Office</vt:lpstr>
      <vt:lpstr>Презентация PowerPoint</vt:lpstr>
      <vt:lpstr>Մեթոդաբանություն</vt:lpstr>
      <vt:lpstr>Հետազոտության հիմնական ուղղությունները</vt:lpstr>
      <vt:lpstr>Презентация PowerPoint</vt:lpstr>
      <vt:lpstr>ՀՀ իրավապահ մարմինների գործունեության ընկալում և վերաբերմունք</vt:lpstr>
      <vt:lpstr>Որքանո՞վ եք վստահում հետևյալ կառույցներին</vt:lpstr>
      <vt:lpstr>Որքանո՞վ եք վստահում հետևյալ կառույցներին</vt:lpstr>
      <vt:lpstr>Ձեր կարծիքով՝ վերջին մեկ տարվա ընթացքում ինչպե՞ս է փոփոխվել  ոստիկանության գործունեությունը</vt:lpstr>
      <vt:lpstr>Վերջին մեկ տարվա ընթացքում առնչվե՞լ եք հետևյալ կառույցներին</vt:lpstr>
      <vt:lpstr>Հարցվողների գնահատականները կառույցներին՝ անկախ դրանց հետ ունեցած առնչությունից  («Դժվարանում եմ պատասխանել» տարբերակները դիտարկված չեն)</vt:lpstr>
      <vt:lpstr>Կառույցների հետ առնչություն ունեցողների գնահատականը դրանց գործունեությանը</vt:lpstr>
      <vt:lpstr>Կառույցների հետ առնչություն չունեցած և ունեցած անձանց գնահատականը կառույցի գործունեությանը (1-ին տող - անկախ առնչության հանգամանքից, 2-րդ տող - առնչություն ունեցողներ)</vt:lpstr>
      <vt:lpstr>Արդյոք ազդում է վարորդի սոցիալական ստատուսը /պաշտոն, ֆինանս, մեքենայի արժեք/ պարեկների վերաբերմունքի վրա</vt:lpstr>
      <vt:lpstr>Եթե Դուք որևէ հանցագործության ականատես/վկա հանդիսանայիք, կդիմեի՞ք ոստիկանություն կամ ոստիկանությանը վկայություն կտայի՞ք</vt:lpstr>
      <vt:lpstr>Որևէ հանցագործության ականատես/վկա հանդիսանալու դեպքում ոստիկանություն դիմելու դիրքորոշումները՝ ըստ տարիքի  («Դժվարանում եմ պատասխանել» տարբերակները դիտարկված չեն)</vt:lpstr>
      <vt:lpstr>Որևէ հանցագործության ականատես/վկա հանդիսանալու դեպքում ոստիկանություն դիմելու դիրքորոշումները՝ ըստ սեռի («Դժվարանում եմ պատասխանել» տարբերակները դիտարկված չեն)</vt:lpstr>
      <vt:lpstr>Վերջին մեկ տարվա ընթացքում Դուք կամ Ձեր հարազատը հանդիսացե՞լ եք արդյոք հետևյալ միջադեպերի տուժող կամ ականատես (n=1283) (Հնարավոր էր նշել մի քանի տարբերակ)</vt:lpstr>
      <vt:lpstr>Եթե վերջին մեկ տարվա ընթացքում որևէ հանցագործության տուժող կամ ականատես եք եղել, ապա ի՞նչ քայլեր եք ձեռնարկել (n=215)</vt:lpstr>
      <vt:lpstr>Ձեր ընկերների ո՞ր մասը կդիմի ոստիկանություն որևէ հանցագործության ականատես դառնալու պարագայում </vt:lpstr>
      <vt:lpstr>Ի՞նչ է տեղի ունեցել, երբ հանցագործության զոհ կամ ականատեսները դիմել են ոստիկանություն, «թաղային»-ին կամ «քաղմաս» (n=44)</vt:lpstr>
      <vt:lpstr>Խնդրի մասին բարձրաձայնելուց հետո անտեղի քաշքշուկի մեջ ընկե՞լ եք (n=44)</vt:lpstr>
      <vt:lpstr>Ոստիկանությանը դիմելուց խուսափելու պատճառները (n=2263) (Հնարավոր էր նշել մի քանի տարբերակ)</vt:lpstr>
      <vt:lpstr>Հարցվողների 19.2%-ը նշել է, որ երբևէ տարվել կամ կանչվել է ոստիկանություն</vt:lpstr>
      <vt:lpstr>Երբևէ ոստիկանություն տարված անձինք ի՞նչ երևույթների են առնչվել (n=230)</vt:lpstr>
      <vt:lpstr>Ոստիկանություն տարված անձինք առնչվե՞լ են այնտեղ հանցագործության (n=230)</vt:lpstr>
      <vt:lpstr>Մարդիկ, որոնք առնչվել են ոստիկանությանը և անկախ առնչության, արդյո՞ք հանցագործությանն ականատես լինելու դեպքում կդիմեին ոստիկանությանը</vt:lpstr>
      <vt:lpstr>Ըստ Ձեզ՝ Ոստիկանության կողմից քաղաքացիներին ձերբակալելիս, բերման ենթարկելիս, խուզարկելիս, հարցաքննելիս նրանց նկատմամբ կիրառվու՞մ են բռնություններ, վատ վերաբերմունք, արժանապատվությունը նվաստացնող վերաբերմունք, ճնշումներ (n=897)  «Դժվարանում եմ պատասխանել» տարբերակները դիտարկված չեն</vt:lpstr>
      <vt:lpstr>Հնարավո՞ր է արդյոք, որ Դուք կամ Ձեր մտերիմները տուժեք իրավապահ մարմինների կամայականություններից (n=1200)</vt:lpstr>
      <vt:lpstr>Ոստիկանության կամայականության տուժող դառնալու պարագայում արդյո՞ք այլ իրավապահ մարմիններ կպաշտպանեն քաղաքացուն (n=1200)</vt:lpstr>
      <vt:lpstr>Ըստ Ձեզ՝ կարո՞ղ է արդյոք Ձեր բնակավայրի/համայնքի ոստիկանությունը պաշտպանել Ձեզ/Ձեր ընտանիքին հանցագործներից (n=1061)  «Դժվարանում եմ պատասխանել» տարբերակները դիտարկված չեն</vt:lpstr>
      <vt:lpstr>Արդյո՞ք քաղաքացիները պետք է օգնեն ոստիկանությանը «Դժվարանում եմ պատասխանել» տարբերակները դիտարկված չեն</vt:lpstr>
      <vt:lpstr>Դիրքորոշումները արտաքին քաղաքականության վերաբերյալ (երկու ուսումնասիրությունների համեմատական վերլուծություն)</vt:lpstr>
      <vt:lpstr>Презентация PowerPoint</vt:lpstr>
      <vt:lpstr>Презентация PowerPoint</vt:lpstr>
      <vt:lpstr>Որո՞նք են ՀՀ-ի համար ամենավստահելի գործընկեր-երկրները (n=2881) (Հնարավոր էր նշել մի քանի տարբերակ) </vt:lpstr>
      <vt:lpstr>Որո՞նք են ՀՀ-ի համար ամենաանվստահելի գործընկեր-երկրները (n=2881) (Հնարավոր էր նշել մի քանի տարբերակ)</vt:lpstr>
      <vt:lpstr>Презентация PowerPoint</vt:lpstr>
      <vt:lpstr>Ինչպե՞ս եք գնահատում միջազգային հետևյալ կառույցների դերը ՀՀ-ի համար</vt:lpstr>
      <vt:lpstr>Презентация PowerPoint</vt:lpstr>
      <vt:lpstr>Презентация PowerPoint</vt:lpstr>
      <vt:lpstr>Презентация PowerPoint</vt:lpstr>
      <vt:lpstr>Презентация PowerPoint</vt:lpstr>
      <vt:lpstr>Ի՞նչ եք կարծում, Հայաստանը պե՞տք է անդամակցի հետևյալ կառույցներին</vt:lpstr>
      <vt:lpstr>Презентация PowerPoint</vt:lpstr>
      <vt:lpstr>Презентация PowerPoint</vt:lpstr>
      <vt:lpstr> Հիմնականում ի՞նչ բնույթի ինֆորմացիան է Ձեզ հետաքրքրում (n=2860) (Հնարավոր էր նշել մի քանի տարբերակ) </vt:lpstr>
      <vt:lpstr>Որո՞նք են հանդիսանում տեղեկատվության ստացման հիմնական աղբյուրները Ձեզ համար (n=2143) (Հնարավոր էր նշել մի քանի տարբերակ) </vt:lpstr>
      <vt:lpstr>Հիմնականում ի՞նչ եք անում ձեռքբերված տեղեկատվության հետ (n=2143) (Հնարավոր էր նշել մի քանի տարբերակ)</vt:lpstr>
      <vt:lpstr>Սովորաբար ի՞նչ լեզվով եք նախընտրում ստանալ տեղեկատվությունը հետևյալ աղբյուրներից</vt:lpstr>
      <vt:lpstr>Որքանո՞վ եք վստահում տեղեկատվության հետևյալ աղբյուրներին</vt:lpstr>
      <vt:lpstr>Որտեղից եք տեղեկանում երկրում տեղի ունեցող իրադարձությունների մասին </vt:lpstr>
      <vt:lpstr>Հեռուստատեսություն և ռադիո</vt:lpstr>
      <vt:lpstr>Դուք ընդհանրապես հեռուստացույց դիտո՞ւմ եք</vt:lpstr>
      <vt:lpstr>Ո՞ր հեռուստաալիքներն ենք հիմնականում նախընտրում դիտել (n=2338)  (Հնարավոր էր նշել մի քանի տարբերակ) (1%-ից ցածրերը ներկայացված չեն) </vt:lpstr>
      <vt:lpstr>Ամենավստահելի հեռուստաալիքները (n=1496) (Հնարավոր էր նշել մի քանի տարբերակ, 1%-ից ցածրերը ներկայացված չեն) </vt:lpstr>
      <vt:lpstr>Ամենաանվստահելի հեռուստաալիքները (n=1313) (Հնարավոր էր նշել մի քանի տարբերակ, 1%-ից ցածրերը ներկայացված չեն) </vt:lpstr>
      <vt:lpstr>Հիմնականում դիտվող հաղորդումները (n=2403)  (Հնարավոր էր նշել մի քանի տարբերակ)</vt:lpstr>
      <vt:lpstr>Դուք ընդհանրապես ռադիո լսու՞մ եք</vt:lpstr>
      <vt:lpstr>Ո՞ր ռադիոաալիքներն եք հիմնականում լսում (n=469) (Հնարավոր էր նշել մի քանի տարբերակ)  </vt:lpstr>
      <vt:lpstr>Ամենավստահելի ռադիոալիքները (n=309) (Հնարավոր էր նշել մի քանի տարբերակ, 1%-ից ցածրերը ներկայացված չեն) </vt:lpstr>
      <vt:lpstr>Ամենաանվստահելի ռադիոալիքները (n=283) (Հնարավոր էր նշել մի քանի տարբերակ, 1%-ից ցածրերը ներկայացված չեն) </vt:lpstr>
      <vt:lpstr>Համացանց, ինտերնետային մամուլ</vt:lpstr>
      <vt:lpstr>Օգտվո՞ւմ եք համացանցից</vt:lpstr>
      <vt:lpstr>Հիմնականում ո՞ր սոցիալական կայքերից եք օգտվում (n=2086) (Հնարավոր էր նշել մի քանի տարբերակ)</vt:lpstr>
      <vt:lpstr>Հիմնականում ո՞ր սոցիալական կայքին եք ամենաշատը վստահում (n=1223) (Հնարավոր էր նշել մի քանի տարբերակ)</vt:lpstr>
      <vt:lpstr>Հիմնականում ո՞ր սոցիալական կայքին չեք վստահում (n=671) (Հնարավոր էր նշել մի քանի տարբերակ)</vt:lpstr>
      <vt:lpstr>Սոցիալական կայքերում հիմնականում ինչ թեմաների շուրջ եք ունենում քննարկումներ (n=1420) (Հնարավոր էր նշել մի քանի տարբերակ)</vt:lpstr>
      <vt:lpstr>Ո՞ր ինտերնետային մամուլն եք հիմնականում նախընտրում (n=1258)  (Հնարավոր էր նշել մի քանի տարբերակ) (1%-ից ցածրերը ներկայացված չեն) </vt:lpstr>
      <vt:lpstr>Ամենավստահելի ինտերնետային մամուլը (n=1049)  (Հնարավոր էր նշել մի քանի տարբերակ, 1%-ից ցածրերը ներկայացված չեն) </vt:lpstr>
      <vt:lpstr>Ամենաանվստահելի ինտերնետային մամուլը (n=1169)  (Հնարավոր էր նշել մի քանի տարբերակ, 1%-ից ցածրերը ներկայացված չեն) </vt:lpstr>
      <vt:lpstr>Նշեք այն հիմնական գործողությունները, որոնք սովորաբար իրականացնում եք համացանցում (n=2136)  (Հնարավոր էր նշել մի քանի տարբերակ) (1%-ից ցածրերը ներկայացված չեն) </vt:lpstr>
      <vt:lpstr>Մեդիագրագիտությունը բնորոշող համաթվեր</vt:lpstr>
      <vt:lpstr>Մեդիագրագիտությունը բնորոշող համաթվեր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APR Group</dc:creator>
  <cp:lastModifiedBy>APR Group</cp:lastModifiedBy>
  <cp:revision>191</cp:revision>
  <cp:lastPrinted>2024-03-04T07:31:30Z</cp:lastPrinted>
  <dcterms:created xsi:type="dcterms:W3CDTF">2024-03-03T13:42:48Z</dcterms:created>
  <dcterms:modified xsi:type="dcterms:W3CDTF">2024-03-28T06:19:59Z</dcterms:modified>
</cp:coreProperties>
</file>